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371" r:id="rId3"/>
    <p:sldId id="365" r:id="rId4"/>
    <p:sldId id="273" r:id="rId5"/>
    <p:sldId id="274" r:id="rId6"/>
    <p:sldId id="278" r:id="rId7"/>
    <p:sldId id="288" r:id="rId8"/>
    <p:sldId id="279" r:id="rId9"/>
    <p:sldId id="286" r:id="rId10"/>
    <p:sldId id="29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6" roundtripDataSignature="AMtx7mixUMgjkfA+mlAmhKTjrpBX+2+su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5F79ED-1433-437E-50CE-6129CF10EFC3}" name="Frankie Picron" initials="FP" userId="S::frankie.picron_eud.eu#ext#@maynoothuniversity.onmicrosoft.com::76e29c1b-47a6-40a2-bd0a-6483f398e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59332-371A-427C-B673-221DE74060D4}" v="47" dt="2022-07-07T09:30:11.467"/>
    <p1510:client id="{AEE1BBAB-F7DB-4424-B5BC-0887A4AD36D1}" v="99" dt="2022-07-06T12:08:15.879"/>
    <p1510:client id="{E9058381-7203-4F4E-BB4C-BBA15DD3E27D}" v="79" dt="2022-07-10T09:16:38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56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081D0-F4F7-6444-A7AA-E9B74E76C7A5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3A0CB33-C368-9740-88E1-E2CC50010D29}">
      <dgm:prSet/>
      <dgm:spPr/>
      <dgm:t>
        <a:bodyPr/>
        <a:lstStyle/>
        <a:p>
          <a:pPr algn="ctr"/>
          <a:r>
            <a:rPr lang="en-IE" dirty="0"/>
            <a:t>48 month project</a:t>
          </a:r>
        </a:p>
        <a:p>
          <a:pPr algn="ctr"/>
          <a:r>
            <a:rPr lang="en-IE" dirty="0"/>
            <a:t> November 2019 - October 2023</a:t>
          </a:r>
        </a:p>
      </dgm:t>
    </dgm:pt>
    <dgm:pt modelId="{341CBC0D-E303-C942-A85F-CE0D0B02299E}" type="parTrans" cxnId="{647FAA13-CF55-E74B-96CD-6C5DA87DA0C2}">
      <dgm:prSet/>
      <dgm:spPr/>
      <dgm:t>
        <a:bodyPr/>
        <a:lstStyle/>
        <a:p>
          <a:endParaRPr lang="en-GB"/>
        </a:p>
      </dgm:t>
    </dgm:pt>
    <dgm:pt modelId="{94B75B03-9489-3A49-B932-6DCDC4B70621}" type="sibTrans" cxnId="{647FAA13-CF55-E74B-96CD-6C5DA87DA0C2}">
      <dgm:prSet/>
      <dgm:spPr/>
      <dgm:t>
        <a:bodyPr/>
        <a:lstStyle/>
        <a:p>
          <a:endParaRPr lang="en-GB"/>
        </a:p>
      </dgm:t>
    </dgm:pt>
    <dgm:pt modelId="{1EC984E7-2294-FA42-B2AD-202DDABE9B4A}">
      <dgm:prSet/>
      <dgm:spPr/>
      <dgm:t>
        <a:bodyPr/>
        <a:lstStyle/>
        <a:p>
          <a:r>
            <a:rPr lang="en-IE" dirty="0"/>
            <a:t>300 staff</a:t>
          </a:r>
        </a:p>
        <a:p>
          <a:r>
            <a:rPr lang="en-IE" dirty="0"/>
            <a:t>36 organisations</a:t>
          </a:r>
        </a:p>
        <a:p>
          <a:r>
            <a:rPr lang="en-IE" dirty="0"/>
            <a:t>14 European Countries </a:t>
          </a:r>
        </a:p>
      </dgm:t>
    </dgm:pt>
    <dgm:pt modelId="{61476CC9-3590-F04A-95E9-A8D94B5E4012}" type="parTrans" cxnId="{77C49094-D2D3-204A-8186-57590929B707}">
      <dgm:prSet/>
      <dgm:spPr/>
      <dgm:t>
        <a:bodyPr/>
        <a:lstStyle/>
        <a:p>
          <a:endParaRPr lang="en-GB"/>
        </a:p>
      </dgm:t>
    </dgm:pt>
    <dgm:pt modelId="{196077FA-920E-8B47-9343-74A1E38CD1CE}" type="sibTrans" cxnId="{77C49094-D2D3-204A-8186-57590929B707}">
      <dgm:prSet/>
      <dgm:spPr/>
      <dgm:t>
        <a:bodyPr/>
        <a:lstStyle/>
        <a:p>
          <a:endParaRPr lang="en-GB"/>
        </a:p>
      </dgm:t>
    </dgm:pt>
    <dgm:pt modelId="{10E9839A-1C0F-EB46-9CA1-B3C8E2F29906}">
      <dgm:prSet/>
      <dgm:spPr/>
      <dgm:t>
        <a:bodyPr/>
        <a:lstStyle/>
        <a:p>
          <a:r>
            <a:rPr lang="en-IE" dirty="0"/>
            <a:t>10 Work Packages. </a:t>
          </a:r>
        </a:p>
      </dgm:t>
    </dgm:pt>
    <dgm:pt modelId="{F65CB90A-85AB-5642-8531-650D97C0E40B}" type="parTrans" cxnId="{A7E61696-4493-694B-AEAA-0599D3E2DAF7}">
      <dgm:prSet/>
      <dgm:spPr/>
      <dgm:t>
        <a:bodyPr/>
        <a:lstStyle/>
        <a:p>
          <a:endParaRPr lang="en-GB"/>
        </a:p>
      </dgm:t>
    </dgm:pt>
    <dgm:pt modelId="{5E45BC4F-9E3E-444D-8A9E-EC4201378B24}" type="sibTrans" cxnId="{A7E61696-4493-694B-AEAA-0599D3E2DAF7}">
      <dgm:prSet/>
      <dgm:spPr/>
      <dgm:t>
        <a:bodyPr/>
        <a:lstStyle/>
        <a:p>
          <a:endParaRPr lang="en-GB"/>
        </a:p>
      </dgm:t>
    </dgm:pt>
    <dgm:pt modelId="{022A24E7-7126-A44F-90C2-06B8A4D9C434}">
      <dgm:prSet/>
      <dgm:spPr/>
      <dgm:t>
        <a:bodyPr/>
        <a:lstStyle/>
        <a:p>
          <a:r>
            <a:rPr lang="en-GB" dirty="0"/>
            <a:t>Engages 2000 older adults across 15 pilot sites</a:t>
          </a:r>
        </a:p>
      </dgm:t>
    </dgm:pt>
    <dgm:pt modelId="{6EEEA8C2-C498-8742-96F0-63ED3A7896C5}" type="parTrans" cxnId="{DB03D873-3185-0048-8D6E-F8E8BCA3A50F}">
      <dgm:prSet/>
      <dgm:spPr/>
      <dgm:t>
        <a:bodyPr/>
        <a:lstStyle/>
        <a:p>
          <a:endParaRPr lang="en-GB"/>
        </a:p>
      </dgm:t>
    </dgm:pt>
    <dgm:pt modelId="{EACDAF7E-F599-AA4F-BA28-93F63223F3FC}" type="sibTrans" cxnId="{DB03D873-3185-0048-8D6E-F8E8BCA3A50F}">
      <dgm:prSet/>
      <dgm:spPr/>
      <dgm:t>
        <a:bodyPr/>
        <a:lstStyle/>
        <a:p>
          <a:endParaRPr lang="en-GB"/>
        </a:p>
      </dgm:t>
    </dgm:pt>
    <dgm:pt modelId="{580CF29E-8888-A34E-8688-44DA6FEB9918}">
      <dgm:prSet/>
      <dgm:spPr/>
      <dgm:t>
        <a:bodyPr/>
        <a:lstStyle/>
        <a:p>
          <a:r>
            <a:rPr lang="en-GB" dirty="0"/>
            <a:t>€21m in EU-funding. </a:t>
          </a:r>
        </a:p>
      </dgm:t>
    </dgm:pt>
    <dgm:pt modelId="{1F509BBC-0F0B-3B4E-A2B2-6EFEF9C12E61}" type="parTrans" cxnId="{91BFEC29-26B3-E94C-86CB-05065B394A5C}">
      <dgm:prSet/>
      <dgm:spPr/>
      <dgm:t>
        <a:bodyPr/>
        <a:lstStyle/>
        <a:p>
          <a:endParaRPr lang="en-GB"/>
        </a:p>
      </dgm:t>
    </dgm:pt>
    <dgm:pt modelId="{41A87B9C-34D6-FA4C-9658-A99C300FEC61}" type="sibTrans" cxnId="{91BFEC29-26B3-E94C-86CB-05065B394A5C}">
      <dgm:prSet/>
      <dgm:spPr/>
      <dgm:t>
        <a:bodyPr/>
        <a:lstStyle/>
        <a:p>
          <a:endParaRPr lang="en-GB"/>
        </a:p>
      </dgm:t>
    </dgm:pt>
    <dgm:pt modelId="{35B58907-5857-3845-AA38-43F7E69E8985}">
      <dgm:prSet/>
      <dgm:spPr/>
      <dgm:t>
        <a:bodyPr/>
        <a:lstStyle/>
        <a:p>
          <a:r>
            <a:rPr lang="en-GB" dirty="0"/>
            <a:t>6 Reference Sites of the European Innovation Partnership (EIP) on Active and Healthy Ageing (AHA), </a:t>
          </a:r>
          <a:endParaRPr lang="en-IE" dirty="0"/>
        </a:p>
      </dgm:t>
    </dgm:pt>
    <dgm:pt modelId="{86FBCF9C-8712-1B44-B024-8F9B6ACAE10A}" type="parTrans" cxnId="{15FA40FF-1AC5-4845-9F30-BF17716B7CBD}">
      <dgm:prSet/>
      <dgm:spPr/>
      <dgm:t>
        <a:bodyPr/>
        <a:lstStyle/>
        <a:p>
          <a:endParaRPr lang="en-US"/>
        </a:p>
      </dgm:t>
    </dgm:pt>
    <dgm:pt modelId="{5D931A73-1EEE-0E49-ABAA-76DA6FA9E63E}" type="sibTrans" cxnId="{15FA40FF-1AC5-4845-9F30-BF17716B7CBD}">
      <dgm:prSet/>
      <dgm:spPr/>
      <dgm:t>
        <a:bodyPr/>
        <a:lstStyle/>
        <a:p>
          <a:endParaRPr lang="en-US"/>
        </a:p>
      </dgm:t>
    </dgm:pt>
    <dgm:pt modelId="{D2533A78-4C63-7E4A-94C1-51E6E093DC1B}" type="pres">
      <dgm:prSet presAssocID="{FBC081D0-F4F7-6444-A7AA-E9B74E76C7A5}" presName="diagram" presStyleCnt="0">
        <dgm:presLayoutVars>
          <dgm:dir/>
          <dgm:resizeHandles val="exact"/>
        </dgm:presLayoutVars>
      </dgm:prSet>
      <dgm:spPr/>
    </dgm:pt>
    <dgm:pt modelId="{2AFED247-F924-FC46-A664-A920BA79C835}" type="pres">
      <dgm:prSet presAssocID="{33A0CB33-C368-9740-88E1-E2CC50010D29}" presName="node" presStyleLbl="node1" presStyleIdx="0" presStyleCnt="6">
        <dgm:presLayoutVars>
          <dgm:bulletEnabled val="1"/>
        </dgm:presLayoutVars>
      </dgm:prSet>
      <dgm:spPr/>
    </dgm:pt>
    <dgm:pt modelId="{792460C2-37FD-3748-A56D-CA21215D14E6}" type="pres">
      <dgm:prSet presAssocID="{94B75B03-9489-3A49-B932-6DCDC4B70621}" presName="sibTrans" presStyleCnt="0"/>
      <dgm:spPr/>
    </dgm:pt>
    <dgm:pt modelId="{2C5D3061-4AF8-E549-AA7E-BCB8DE0CA3C3}" type="pres">
      <dgm:prSet presAssocID="{1EC984E7-2294-FA42-B2AD-202DDABE9B4A}" presName="node" presStyleLbl="node1" presStyleIdx="1" presStyleCnt="6">
        <dgm:presLayoutVars>
          <dgm:bulletEnabled val="1"/>
        </dgm:presLayoutVars>
      </dgm:prSet>
      <dgm:spPr/>
    </dgm:pt>
    <dgm:pt modelId="{416E7390-E4DE-6A44-BF0D-7977695F2EDE}" type="pres">
      <dgm:prSet presAssocID="{196077FA-920E-8B47-9343-74A1E38CD1CE}" presName="sibTrans" presStyleCnt="0"/>
      <dgm:spPr/>
    </dgm:pt>
    <dgm:pt modelId="{F661E885-2FF0-A248-A95E-81F5FFD8B7D3}" type="pres">
      <dgm:prSet presAssocID="{022A24E7-7126-A44F-90C2-06B8A4D9C434}" presName="node" presStyleLbl="node1" presStyleIdx="2" presStyleCnt="6">
        <dgm:presLayoutVars>
          <dgm:bulletEnabled val="1"/>
        </dgm:presLayoutVars>
      </dgm:prSet>
      <dgm:spPr/>
    </dgm:pt>
    <dgm:pt modelId="{55639536-679D-554F-98D0-4BF15B611C01}" type="pres">
      <dgm:prSet presAssocID="{EACDAF7E-F599-AA4F-BA28-93F63223F3FC}" presName="sibTrans" presStyleCnt="0"/>
      <dgm:spPr/>
    </dgm:pt>
    <dgm:pt modelId="{C0FB3643-9777-1642-A645-80458873EBF9}" type="pres">
      <dgm:prSet presAssocID="{10E9839A-1C0F-EB46-9CA1-B3C8E2F29906}" presName="node" presStyleLbl="node1" presStyleIdx="3" presStyleCnt="6">
        <dgm:presLayoutVars>
          <dgm:bulletEnabled val="1"/>
        </dgm:presLayoutVars>
      </dgm:prSet>
      <dgm:spPr/>
    </dgm:pt>
    <dgm:pt modelId="{B6BF61FC-A531-D94F-99C8-170D1A7ECC67}" type="pres">
      <dgm:prSet presAssocID="{5E45BC4F-9E3E-444D-8A9E-EC4201378B24}" presName="sibTrans" presStyleCnt="0"/>
      <dgm:spPr/>
    </dgm:pt>
    <dgm:pt modelId="{4BCC5C54-445D-B540-B29B-01554699DF1D}" type="pres">
      <dgm:prSet presAssocID="{580CF29E-8888-A34E-8688-44DA6FEB9918}" presName="node" presStyleLbl="node1" presStyleIdx="4" presStyleCnt="6" custLinFactNeighborX="1022" custLinFactNeighborY="-8577">
        <dgm:presLayoutVars>
          <dgm:bulletEnabled val="1"/>
        </dgm:presLayoutVars>
      </dgm:prSet>
      <dgm:spPr/>
    </dgm:pt>
    <dgm:pt modelId="{296988F1-1234-BE4B-A66A-BD8D7FC54B63}" type="pres">
      <dgm:prSet presAssocID="{41A87B9C-34D6-FA4C-9658-A99C300FEC61}" presName="sibTrans" presStyleCnt="0"/>
      <dgm:spPr/>
    </dgm:pt>
    <dgm:pt modelId="{732B99A1-BDEF-914D-8A36-4EAF8A7AA64D}" type="pres">
      <dgm:prSet presAssocID="{35B58907-5857-3845-AA38-43F7E69E8985}" presName="node" presStyleLbl="node1" presStyleIdx="5" presStyleCnt="6" custLinFactNeighborX="-971" custLinFactNeighborY="-7991">
        <dgm:presLayoutVars>
          <dgm:bulletEnabled val="1"/>
        </dgm:presLayoutVars>
      </dgm:prSet>
      <dgm:spPr/>
    </dgm:pt>
  </dgm:ptLst>
  <dgm:cxnLst>
    <dgm:cxn modelId="{647FAA13-CF55-E74B-96CD-6C5DA87DA0C2}" srcId="{FBC081D0-F4F7-6444-A7AA-E9B74E76C7A5}" destId="{33A0CB33-C368-9740-88E1-E2CC50010D29}" srcOrd="0" destOrd="0" parTransId="{341CBC0D-E303-C942-A85F-CE0D0B02299E}" sibTransId="{94B75B03-9489-3A49-B932-6DCDC4B70621}"/>
    <dgm:cxn modelId="{13ADE924-F08F-D74D-87FA-6E881AB0EC9B}" type="presOf" srcId="{FBC081D0-F4F7-6444-A7AA-E9B74E76C7A5}" destId="{D2533A78-4C63-7E4A-94C1-51E6E093DC1B}" srcOrd="0" destOrd="0" presId="urn:microsoft.com/office/officeart/2005/8/layout/default"/>
    <dgm:cxn modelId="{8CAA9D29-AFA8-8E49-A413-B7803B9FCF18}" type="presOf" srcId="{35B58907-5857-3845-AA38-43F7E69E8985}" destId="{732B99A1-BDEF-914D-8A36-4EAF8A7AA64D}" srcOrd="0" destOrd="0" presId="urn:microsoft.com/office/officeart/2005/8/layout/default"/>
    <dgm:cxn modelId="{91BFEC29-26B3-E94C-86CB-05065B394A5C}" srcId="{FBC081D0-F4F7-6444-A7AA-E9B74E76C7A5}" destId="{580CF29E-8888-A34E-8688-44DA6FEB9918}" srcOrd="4" destOrd="0" parTransId="{1F509BBC-0F0B-3B4E-A2B2-6EFEF9C12E61}" sibTransId="{41A87B9C-34D6-FA4C-9658-A99C300FEC61}"/>
    <dgm:cxn modelId="{DB03D873-3185-0048-8D6E-F8E8BCA3A50F}" srcId="{FBC081D0-F4F7-6444-A7AA-E9B74E76C7A5}" destId="{022A24E7-7126-A44F-90C2-06B8A4D9C434}" srcOrd="2" destOrd="0" parTransId="{6EEEA8C2-C498-8742-96F0-63ED3A7896C5}" sibTransId="{EACDAF7E-F599-AA4F-BA28-93F63223F3FC}"/>
    <dgm:cxn modelId="{77C49094-D2D3-204A-8186-57590929B707}" srcId="{FBC081D0-F4F7-6444-A7AA-E9B74E76C7A5}" destId="{1EC984E7-2294-FA42-B2AD-202DDABE9B4A}" srcOrd="1" destOrd="0" parTransId="{61476CC9-3590-F04A-95E9-A8D94B5E4012}" sibTransId="{196077FA-920E-8B47-9343-74A1E38CD1CE}"/>
    <dgm:cxn modelId="{A7E61696-4493-694B-AEAA-0599D3E2DAF7}" srcId="{FBC081D0-F4F7-6444-A7AA-E9B74E76C7A5}" destId="{10E9839A-1C0F-EB46-9CA1-B3C8E2F29906}" srcOrd="3" destOrd="0" parTransId="{F65CB90A-85AB-5642-8531-650D97C0E40B}" sibTransId="{5E45BC4F-9E3E-444D-8A9E-EC4201378B24}"/>
    <dgm:cxn modelId="{82535EA4-9EF2-CE4C-BCD2-3820DB7BBA7E}" type="presOf" srcId="{33A0CB33-C368-9740-88E1-E2CC50010D29}" destId="{2AFED247-F924-FC46-A664-A920BA79C835}" srcOrd="0" destOrd="0" presId="urn:microsoft.com/office/officeart/2005/8/layout/default"/>
    <dgm:cxn modelId="{6A4F2CAE-0870-764B-8C9A-46413E82053C}" type="presOf" srcId="{1EC984E7-2294-FA42-B2AD-202DDABE9B4A}" destId="{2C5D3061-4AF8-E549-AA7E-BCB8DE0CA3C3}" srcOrd="0" destOrd="0" presId="urn:microsoft.com/office/officeart/2005/8/layout/default"/>
    <dgm:cxn modelId="{E65582B8-C25F-E444-B88B-8F0D481E1FA3}" type="presOf" srcId="{022A24E7-7126-A44F-90C2-06B8A4D9C434}" destId="{F661E885-2FF0-A248-A95E-81F5FFD8B7D3}" srcOrd="0" destOrd="0" presId="urn:microsoft.com/office/officeart/2005/8/layout/default"/>
    <dgm:cxn modelId="{5A128DC0-FC10-3346-A0EB-3D5B56CFC9F1}" type="presOf" srcId="{580CF29E-8888-A34E-8688-44DA6FEB9918}" destId="{4BCC5C54-445D-B540-B29B-01554699DF1D}" srcOrd="0" destOrd="0" presId="urn:microsoft.com/office/officeart/2005/8/layout/default"/>
    <dgm:cxn modelId="{D4F35ED2-D4AE-464B-A2F9-127518325AF3}" type="presOf" srcId="{10E9839A-1C0F-EB46-9CA1-B3C8E2F29906}" destId="{C0FB3643-9777-1642-A645-80458873EBF9}" srcOrd="0" destOrd="0" presId="urn:microsoft.com/office/officeart/2005/8/layout/default"/>
    <dgm:cxn modelId="{15FA40FF-1AC5-4845-9F30-BF17716B7CBD}" srcId="{FBC081D0-F4F7-6444-A7AA-E9B74E76C7A5}" destId="{35B58907-5857-3845-AA38-43F7E69E8985}" srcOrd="5" destOrd="0" parTransId="{86FBCF9C-8712-1B44-B024-8F9B6ACAE10A}" sibTransId="{5D931A73-1EEE-0E49-ABAA-76DA6FA9E63E}"/>
    <dgm:cxn modelId="{D2705E8C-DC7E-6144-930A-B5237702BD4D}" type="presParOf" srcId="{D2533A78-4C63-7E4A-94C1-51E6E093DC1B}" destId="{2AFED247-F924-FC46-A664-A920BA79C835}" srcOrd="0" destOrd="0" presId="urn:microsoft.com/office/officeart/2005/8/layout/default"/>
    <dgm:cxn modelId="{14F0937E-7FE3-9B44-B975-04435AA385FF}" type="presParOf" srcId="{D2533A78-4C63-7E4A-94C1-51E6E093DC1B}" destId="{792460C2-37FD-3748-A56D-CA21215D14E6}" srcOrd="1" destOrd="0" presId="urn:microsoft.com/office/officeart/2005/8/layout/default"/>
    <dgm:cxn modelId="{37CB095A-44A9-D34D-9200-7D1E28882E2A}" type="presParOf" srcId="{D2533A78-4C63-7E4A-94C1-51E6E093DC1B}" destId="{2C5D3061-4AF8-E549-AA7E-BCB8DE0CA3C3}" srcOrd="2" destOrd="0" presId="urn:microsoft.com/office/officeart/2005/8/layout/default"/>
    <dgm:cxn modelId="{76DFB76F-BF7C-DA43-8BFF-49C6F7F5C6D5}" type="presParOf" srcId="{D2533A78-4C63-7E4A-94C1-51E6E093DC1B}" destId="{416E7390-E4DE-6A44-BF0D-7977695F2EDE}" srcOrd="3" destOrd="0" presId="urn:microsoft.com/office/officeart/2005/8/layout/default"/>
    <dgm:cxn modelId="{64DA2AFB-58F9-5F41-843D-F4CFDECCC09C}" type="presParOf" srcId="{D2533A78-4C63-7E4A-94C1-51E6E093DC1B}" destId="{F661E885-2FF0-A248-A95E-81F5FFD8B7D3}" srcOrd="4" destOrd="0" presId="urn:microsoft.com/office/officeart/2005/8/layout/default"/>
    <dgm:cxn modelId="{846D3D75-BB44-0A4F-9FC8-F80B717110DE}" type="presParOf" srcId="{D2533A78-4C63-7E4A-94C1-51E6E093DC1B}" destId="{55639536-679D-554F-98D0-4BF15B611C01}" srcOrd="5" destOrd="0" presId="urn:microsoft.com/office/officeart/2005/8/layout/default"/>
    <dgm:cxn modelId="{AD217E87-289E-3E47-A34D-B37A58197C48}" type="presParOf" srcId="{D2533A78-4C63-7E4A-94C1-51E6E093DC1B}" destId="{C0FB3643-9777-1642-A645-80458873EBF9}" srcOrd="6" destOrd="0" presId="urn:microsoft.com/office/officeart/2005/8/layout/default"/>
    <dgm:cxn modelId="{C4EC1ECE-BD64-FC4A-83D2-CC2890AA1148}" type="presParOf" srcId="{D2533A78-4C63-7E4A-94C1-51E6E093DC1B}" destId="{B6BF61FC-A531-D94F-99C8-170D1A7ECC67}" srcOrd="7" destOrd="0" presId="urn:microsoft.com/office/officeart/2005/8/layout/default"/>
    <dgm:cxn modelId="{1EF07937-0F22-824A-8927-7EBEACD288B4}" type="presParOf" srcId="{D2533A78-4C63-7E4A-94C1-51E6E093DC1B}" destId="{4BCC5C54-445D-B540-B29B-01554699DF1D}" srcOrd="8" destOrd="0" presId="urn:microsoft.com/office/officeart/2005/8/layout/default"/>
    <dgm:cxn modelId="{28164E59-18C2-F54C-A4E4-0C770A1B63DB}" type="presParOf" srcId="{D2533A78-4C63-7E4A-94C1-51E6E093DC1B}" destId="{296988F1-1234-BE4B-A66A-BD8D7FC54B63}" srcOrd="9" destOrd="0" presId="urn:microsoft.com/office/officeart/2005/8/layout/default"/>
    <dgm:cxn modelId="{3E27C07F-D5C6-CE44-8058-92A77BB03660}" type="presParOf" srcId="{D2533A78-4C63-7E4A-94C1-51E6E093DC1B}" destId="{732B99A1-BDEF-914D-8A36-4EAF8A7AA6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ED247-F924-FC46-A664-A920BA79C835}">
      <dsp:nvSpPr>
        <dsp:cNvPr id="0" name=""/>
        <dsp:cNvSpPr/>
      </dsp:nvSpPr>
      <dsp:spPr>
        <a:xfrm>
          <a:off x="450176" y="405"/>
          <a:ext cx="2617960" cy="157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48 month project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 November 2019 - October 2023</a:t>
          </a:r>
        </a:p>
      </dsp:txBody>
      <dsp:txXfrm>
        <a:off x="450176" y="405"/>
        <a:ext cx="2617960" cy="1570776"/>
      </dsp:txXfrm>
    </dsp:sp>
    <dsp:sp modelId="{2C5D3061-4AF8-E549-AA7E-BCB8DE0CA3C3}">
      <dsp:nvSpPr>
        <dsp:cNvPr id="0" name=""/>
        <dsp:cNvSpPr/>
      </dsp:nvSpPr>
      <dsp:spPr>
        <a:xfrm>
          <a:off x="3329933" y="405"/>
          <a:ext cx="2617960" cy="157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300 staff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36 organisations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14 European Countries </a:t>
          </a:r>
        </a:p>
      </dsp:txBody>
      <dsp:txXfrm>
        <a:off x="3329933" y="405"/>
        <a:ext cx="2617960" cy="1570776"/>
      </dsp:txXfrm>
    </dsp:sp>
    <dsp:sp modelId="{F661E885-2FF0-A248-A95E-81F5FFD8B7D3}">
      <dsp:nvSpPr>
        <dsp:cNvPr id="0" name=""/>
        <dsp:cNvSpPr/>
      </dsp:nvSpPr>
      <dsp:spPr>
        <a:xfrm>
          <a:off x="450176" y="1832977"/>
          <a:ext cx="2617960" cy="157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Engages 2000 older adults across 15 pilot sites</a:t>
          </a:r>
        </a:p>
      </dsp:txBody>
      <dsp:txXfrm>
        <a:off x="450176" y="1832977"/>
        <a:ext cx="2617960" cy="1570776"/>
      </dsp:txXfrm>
    </dsp:sp>
    <dsp:sp modelId="{C0FB3643-9777-1642-A645-80458873EBF9}">
      <dsp:nvSpPr>
        <dsp:cNvPr id="0" name=""/>
        <dsp:cNvSpPr/>
      </dsp:nvSpPr>
      <dsp:spPr>
        <a:xfrm>
          <a:off x="3329933" y="1832977"/>
          <a:ext cx="2617960" cy="157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10 Work Packages. </a:t>
          </a:r>
        </a:p>
      </dsp:txBody>
      <dsp:txXfrm>
        <a:off x="3329933" y="1832977"/>
        <a:ext cx="2617960" cy="1570776"/>
      </dsp:txXfrm>
    </dsp:sp>
    <dsp:sp modelId="{4BCC5C54-445D-B540-B29B-01554699DF1D}">
      <dsp:nvSpPr>
        <dsp:cNvPr id="0" name=""/>
        <dsp:cNvSpPr/>
      </dsp:nvSpPr>
      <dsp:spPr>
        <a:xfrm>
          <a:off x="476932" y="3530824"/>
          <a:ext cx="2617960" cy="157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€21m in EU-funding. </a:t>
          </a:r>
        </a:p>
      </dsp:txBody>
      <dsp:txXfrm>
        <a:off x="476932" y="3530824"/>
        <a:ext cx="2617960" cy="1570776"/>
      </dsp:txXfrm>
    </dsp:sp>
    <dsp:sp modelId="{732B99A1-BDEF-914D-8A36-4EAF8A7AA64D}">
      <dsp:nvSpPr>
        <dsp:cNvPr id="0" name=""/>
        <dsp:cNvSpPr/>
      </dsp:nvSpPr>
      <dsp:spPr>
        <a:xfrm>
          <a:off x="3304513" y="3540029"/>
          <a:ext cx="2617960" cy="157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6 Reference Sites of the European Innovation Partnership (EIP) on Active and Healthy Ageing (AHA), </a:t>
          </a:r>
          <a:endParaRPr lang="en-IE" sz="1900" kern="1200" dirty="0"/>
        </a:p>
      </dsp:txBody>
      <dsp:txXfrm>
        <a:off x="3304513" y="3540029"/>
        <a:ext cx="2617960" cy="1570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1ADB423-AC42-E226-E4BE-F60A15555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54D001-E3B8-8B4F-357B-994A781931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0AF3-B9AE-4FC3-A73A-012183217B8D}" type="datetimeFigureOut">
              <a:rPr lang="es-ES" smtClean="0"/>
              <a:t>12/06/2023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391471-C36A-19C5-4363-284130B15A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EB8516-B674-CD0C-29F9-8D78561401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401EB-0168-4567-92AB-D12D66F6E1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1508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6E686B-4608-AC30-23F9-892C7B7BEA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18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B4A5A1-5986-6ED8-E6E6-1B1279A707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42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B4A5A1-5986-6ED8-E6E6-1B1279A707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18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B4A5A1-5986-6ED8-E6E6-1B1279A707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B4A5A1-5986-6ED8-E6E6-1B1279A707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01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57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143C4C5-1DC8-86D9-69A7-6EE51077E3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94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0" name="Google Shape;20;p11" descr="Macintosh HD:Users:olgasegkou:Desktop:Στιγμιότυπο 2015-05-15, 14.43.3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/>
          <p:nvPr/>
        </p:nvSpPr>
        <p:spPr>
          <a:xfrm>
            <a:off x="247650" y="6548000"/>
            <a:ext cx="11696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F2F2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857159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64" name="Google Shape;64;p16" descr="Macintosh HD:Users:olgasegkou:Desktop:Στιγμιότυπο 2015-05-15, 14.43.3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/>
          <p:nvPr/>
        </p:nvSpPr>
        <p:spPr>
          <a:xfrm>
            <a:off x="247650" y="6548000"/>
            <a:ext cx="11696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F2F2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857159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71" name="Google Shape;71;p17" descr="Macintosh HD:Users:olgasegkou:Desktop:Στιγμιότυπο 2015-05-15, 14.43.3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/>
          <p:nvPr/>
        </p:nvSpPr>
        <p:spPr>
          <a:xfrm>
            <a:off x="247650" y="6548000"/>
            <a:ext cx="11696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F2F2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857159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80" name="Google Shape;80;p18" descr="Macintosh HD:Users:olgasegkou:Desktop:Στιγμιότυπο 2015-05-15, 14.43.3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247650" y="6548000"/>
            <a:ext cx="11696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F2F2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857159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89" name="Google Shape;89;p19" descr="Macintosh HD:Users:olgasegkou:Desktop:Στιγμιότυπο 2015-05-15, 14.43.3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/>
          <p:nvPr/>
        </p:nvSpPr>
        <p:spPr>
          <a:xfrm>
            <a:off x="247650" y="6548000"/>
            <a:ext cx="11696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F2F2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857159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97" name="Google Shape;97;p20" descr="Macintosh HD:Users:olgasegkou:Desktop:Στιγμιότυπο 2015-05-15, 14.43.3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247650" y="6548000"/>
            <a:ext cx="11696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F2F2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857159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05" name="Google Shape;105;p21" descr="Macintosh HD:Users:olgasegkou:Desktop:Στιγμιότυπο 2015-05-15, 14.43.3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/>
          <p:nvPr/>
        </p:nvSpPr>
        <p:spPr>
          <a:xfrm>
            <a:off x="247650" y="6548000"/>
            <a:ext cx="11696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F2F2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857159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5" name="Google Shape;15;p10" descr="A picture containing food, g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372" y="159538"/>
            <a:ext cx="1938581" cy="10775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s@wfdb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hyperlink" Target="http://www.shapes2020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fdb.eu/wfdb-report-2022/" TargetMode="External"/><Relationship Id="rId3" Type="http://schemas.openxmlformats.org/officeDocument/2006/relationships/hyperlink" Target="https://wfdb.eu/wp-content/uploads/2021/07/COVID19-as-social-disability-the-opportunity-of-social-empathy-for-empowerment_final_accessible.pdf" TargetMode="External"/><Relationship Id="rId7" Type="http://schemas.openxmlformats.org/officeDocument/2006/relationships/hyperlink" Target="https://open-research-europe.ec.europa.eu/articles/2-85/v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ousing.planning.org/documents/5841/AAA_ISO_report_fina.l.pdf" TargetMode="External"/><Relationship Id="rId5" Type="http://schemas.openxmlformats.org/officeDocument/2006/relationships/hyperlink" Target="https://shapes2020.eu/shapes-stories/a-window-to-the-world-guide-interpreters-and-tactile-communication/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s://shapes2020.eu/shapes-stories/the-red-and-white-cane-obstacles-and-barriers/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1518660" y="3211989"/>
            <a:ext cx="8932932" cy="195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385623"/>
                </a:solidFill>
              </a:rPr>
              <a:t>SHAPES Project and the inclusion of older persons with deafblindness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 D’Arino, WFDB Program Advisor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385623"/>
              </a:solidFill>
            </a:endParaRPr>
          </a:p>
          <a:p>
            <a:pPr lvl="0" algn="ctr"/>
            <a:r>
              <a:rPr lang="en-US" sz="2400" dirty="0">
                <a:solidFill>
                  <a:srgbClr val="385623"/>
                </a:solidFill>
              </a:rPr>
              <a:t>WFDB CoSP16 Side Event, June 14</a:t>
            </a:r>
            <a:r>
              <a:rPr lang="en-US" sz="2400" baseline="30000" dirty="0">
                <a:solidFill>
                  <a:srgbClr val="385623"/>
                </a:solidFill>
              </a:rPr>
              <a:t>th </a:t>
            </a:r>
            <a:r>
              <a:rPr lang="en-US" sz="2400" dirty="0">
                <a:solidFill>
                  <a:srgbClr val="385623"/>
                </a:solidFill>
              </a:rPr>
              <a:t>2023</a:t>
            </a:r>
            <a:endParaRPr lang="en-US" sz="2400" b="0" i="0" u="none" strike="noStrike" cap="none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" descr="Diagram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1959" y="0"/>
            <a:ext cx="2948081" cy="286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94D3FD-C1D9-9A9E-F5F1-4354B4FA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9" y="5608291"/>
            <a:ext cx="196917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1231243" y="1813824"/>
            <a:ext cx="77012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978573" y="2682104"/>
            <a:ext cx="9775500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Contact person inside WFDB: Lucia D’Arino (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projects@wfdb.eu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Official website: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www.shapes2020.eu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Twitter: @H2020Shapes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Google Shape;112;p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A8E161E-C5FA-7C9B-8B85-076E19CD4F0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1257" y="80233"/>
            <a:ext cx="1173351" cy="109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DA logo">
            <a:extLst>
              <a:ext uri="{FF2B5EF4-FFF2-40B4-BE49-F238E27FC236}">
                <a16:creationId xmlns:a16="http://schemas.microsoft.com/office/drawing/2014/main" id="{D436AF9F-FBAD-96BC-C66F-66ECB1483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27" y="280915"/>
            <a:ext cx="1974850" cy="6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8DBF72-8F60-0F41-BF94-DC7C9BB73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011585"/>
              </p:ext>
            </p:extLst>
          </p:nvPr>
        </p:nvGraphicFramePr>
        <p:xfrm>
          <a:off x="239486" y="1343025"/>
          <a:ext cx="6398071" cy="523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89B632-B154-994E-9965-1F744D8CD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857" y="1082506"/>
            <a:ext cx="5747657" cy="5497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6110" y="335603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SHAPES in Numbers</a:t>
            </a:r>
          </a:p>
        </p:txBody>
      </p:sp>
    </p:spTree>
    <p:extLst>
      <p:ext uri="{BB962C8B-B14F-4D97-AF65-F5344CB8AC3E}">
        <p14:creationId xmlns:p14="http://schemas.microsoft.com/office/powerpoint/2010/main" val="316188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543AD2-59F3-4223-B150-88E7EA228D7A}"/>
              </a:ext>
            </a:extLst>
          </p:cNvPr>
          <p:cNvSpPr/>
          <p:nvPr/>
        </p:nvSpPr>
        <p:spPr>
          <a:xfrm>
            <a:off x="951158" y="1855428"/>
            <a:ext cx="92160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85623"/>
                </a:solidFill>
              </a:rPr>
              <a:t>The Vision 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SHAPES Innovation Action (IA) will </a:t>
            </a:r>
            <a:r>
              <a:rPr lang="en-GB" sz="2400" b="1" dirty="0"/>
              <a:t>build, pilot </a:t>
            </a:r>
            <a:r>
              <a:rPr lang="en-GB" sz="2400" dirty="0"/>
              <a:t>and </a:t>
            </a:r>
            <a:r>
              <a:rPr lang="en-GB" sz="2400" b="1" dirty="0"/>
              <a:t>deploy</a:t>
            </a:r>
            <a:r>
              <a:rPr lang="en-GB" sz="2400" dirty="0"/>
              <a:t> a </a:t>
            </a:r>
            <a:r>
              <a:rPr lang="en-GB" sz="2400" b="1" dirty="0"/>
              <a:t>large-scale, EU-standardised, open platform </a:t>
            </a:r>
            <a:r>
              <a:rPr lang="en-GB" sz="2400" dirty="0"/>
              <a:t>and</a:t>
            </a:r>
            <a:r>
              <a:rPr lang="en-GB" sz="2400" b="1" dirty="0"/>
              <a:t> develop or improve digital technologies </a:t>
            </a:r>
            <a:r>
              <a:rPr lang="en-GB" sz="2400" dirty="0"/>
              <a:t>such as assistive robots, wearables, mobile Apps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facilitate </a:t>
            </a:r>
            <a:r>
              <a:rPr lang="en-GB" sz="2400" b="1" dirty="0"/>
              <a:t>long-term healthy and active ageing and the maintenance of a high-quality of life, in the community. 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dirty="0"/>
          </a:p>
        </p:txBody>
      </p:sp>
      <p:pic>
        <p:nvPicPr>
          <p:cNvPr id="3" name="Google Shape;112;p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44B7CCB-6485-051A-A270-BA47DFF577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1257" y="104693"/>
            <a:ext cx="1173351" cy="109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IDA logo">
            <a:extLst>
              <a:ext uri="{FF2B5EF4-FFF2-40B4-BE49-F238E27FC236}">
                <a16:creationId xmlns:a16="http://schemas.microsoft.com/office/drawing/2014/main" id="{B53F213D-9988-35DE-0C90-83060EF33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1" y="334287"/>
            <a:ext cx="1974850" cy="6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242564" y="1535318"/>
            <a:ext cx="77012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WFDB’s role in project</a:t>
            </a:r>
            <a:endParaRPr sz="24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77616" y="2096888"/>
            <a:ext cx="10652968" cy="434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 to SHAPES the perspective of the deafblind community showcasing its diversity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with WFDB’s understanding of persons with deafblindness and their diverse needs, in terms of health, technology and accessibility 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 for the inclusion and rights of persons with deafblindness using the CRPD as a basis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 with WFDB members the involvement of older persons with deafblindness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IDA logo">
            <a:extLst>
              <a:ext uri="{FF2B5EF4-FFF2-40B4-BE49-F238E27FC236}">
                <a16:creationId xmlns:a16="http://schemas.microsoft.com/office/drawing/2014/main" id="{6C59B2CE-07F4-F122-ABB5-C0D528B9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1" y="334287"/>
            <a:ext cx="1974850" cy="652780"/>
          </a:xfrm>
          <a:prstGeom prst="rect">
            <a:avLst/>
          </a:prstGeom>
        </p:spPr>
      </p:pic>
      <p:pic>
        <p:nvPicPr>
          <p:cNvPr id="5" name="Google Shape;112;p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FC3FE96-2A58-E98F-270F-59C2890D27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1257" y="104693"/>
            <a:ext cx="1173351" cy="109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71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286107" y="1402848"/>
            <a:ext cx="77012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WFDB’s general objectives in the project</a:t>
            </a:r>
            <a:endParaRPr sz="24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77616" y="2096888"/>
            <a:ext cx="10652968" cy="490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Be involved in all key processes of the project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Collect data on the situation and realities of older persons with deafblindness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Raise awareness on deafblindness as a distinct disability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Ensure the platform and digital solutions are inclusive of persons with deafblindness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Study ways in which technology can prevent exclusion and isolation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Disseminate the results both internally within SHAPES and externally </a:t>
            </a:r>
          </a:p>
          <a:p>
            <a:pPr marL="114300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IDA logo">
            <a:extLst>
              <a:ext uri="{FF2B5EF4-FFF2-40B4-BE49-F238E27FC236}">
                <a16:creationId xmlns:a16="http://schemas.microsoft.com/office/drawing/2014/main" id="{6C59B2CE-07F4-F122-ABB5-C0D528B9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27" y="280915"/>
            <a:ext cx="1974850" cy="652780"/>
          </a:xfrm>
          <a:prstGeom prst="rect">
            <a:avLst/>
          </a:prstGeom>
        </p:spPr>
      </p:pic>
      <p:pic>
        <p:nvPicPr>
          <p:cNvPr id="5" name="Google Shape;112;p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FC3FE96-2A58-E98F-270F-59C2890D27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7833" y="80233"/>
            <a:ext cx="1173351" cy="109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37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286107" y="1402848"/>
            <a:ext cx="77012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85623"/>
                </a:solidFill>
              </a:rPr>
              <a:t>Examples of our work</a:t>
            </a:r>
            <a:endParaRPr sz="24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959912" y="1965056"/>
            <a:ext cx="10652968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42900">
              <a:lnSpc>
                <a:spcPct val="25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End-user testing of platform and digital solutions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Interviews and focus groups with persons with deafblindness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Production of reports documenting challenges and recommendations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Section on older persons with deafblindness in 2</a:t>
            </a:r>
            <a:r>
              <a:rPr lang="en-US" sz="1800" baseline="30000" dirty="0">
                <a:solidFill>
                  <a:schemeClr val="dk1"/>
                </a:solidFill>
              </a:rPr>
              <a:t>nd</a:t>
            </a:r>
            <a:r>
              <a:rPr lang="en-US" sz="1800" dirty="0">
                <a:solidFill>
                  <a:schemeClr val="dk1"/>
                </a:solidFill>
              </a:rPr>
              <a:t> Global report</a:t>
            </a:r>
          </a:p>
          <a:p>
            <a:pPr marL="457200" indent="-342900">
              <a:lnSpc>
                <a:spcPct val="20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3 WFDB-SHAPES workshops have been held</a:t>
            </a:r>
          </a:p>
          <a:p>
            <a:pPr marL="457200" indent="-342900">
              <a:lnSpc>
                <a:spcPct val="20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Publication of internal reports on how to improve accessibility</a:t>
            </a:r>
          </a:p>
          <a:p>
            <a:pPr marL="457200" indent="-342900">
              <a:lnSpc>
                <a:spcPct val="200000"/>
              </a:lnSpc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Continuous assessment on SHAPES resources and all promotional materials</a:t>
            </a:r>
          </a:p>
          <a:p>
            <a:pPr marL="114300">
              <a:lnSpc>
                <a:spcPct val="200000"/>
              </a:lnSpc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IDA logo">
            <a:extLst>
              <a:ext uri="{FF2B5EF4-FFF2-40B4-BE49-F238E27FC236}">
                <a16:creationId xmlns:a16="http://schemas.microsoft.com/office/drawing/2014/main" id="{6C59B2CE-07F4-F122-ABB5-C0D528B9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27" y="280915"/>
            <a:ext cx="1974850" cy="652780"/>
          </a:xfrm>
          <a:prstGeom prst="rect">
            <a:avLst/>
          </a:prstGeom>
        </p:spPr>
      </p:pic>
      <p:pic>
        <p:nvPicPr>
          <p:cNvPr id="5" name="Google Shape;112;p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FC3FE96-2A58-E98F-270F-59C2890D27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7833" y="80233"/>
            <a:ext cx="1173351" cy="109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56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286107" y="1402848"/>
            <a:ext cx="77012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85623"/>
                </a:solidFill>
              </a:rPr>
              <a:t>Publications</a:t>
            </a:r>
            <a:endParaRPr sz="24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795320" y="1791320"/>
            <a:ext cx="11183320" cy="55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2020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: “</a:t>
            </a: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3"/>
              </a:rPr>
              <a:t>COVID-19 as social disability – the opportunity of social empathy for empowerment” 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(co-authored)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2021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: “</a:t>
            </a: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4"/>
              </a:rPr>
              <a:t>The Red and White Cane: Obstacles and Barriers”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 (SHAPES Story)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2022: “</a:t>
            </a: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5"/>
              </a:rPr>
              <a:t>A Window to the World: Guide Interpreters and Tactile Communication”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 (SHAPES Story)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2022: “</a:t>
            </a: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6"/>
              </a:rPr>
              <a:t>Cultivating </a:t>
            </a:r>
            <a:r>
              <a:rPr lang="en-US" sz="2000" b="0" i="0" u="none" strike="noStrike" dirty="0" err="1">
                <a:solidFill>
                  <a:srgbClr val="54595F"/>
                </a:solidFill>
                <a:effectLst/>
                <a:latin typeface="+mn-lt"/>
                <a:hlinkClick r:id="rId6"/>
              </a:rPr>
              <a:t>Neighbourhoods</a:t>
            </a: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6"/>
              </a:rPr>
              <a:t> That Care: A manifesto for change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” (co-authored)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2022: “</a:t>
            </a: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7"/>
              </a:rPr>
              <a:t>Implementation of a pan-European ecosystem and an</a:t>
            </a:r>
            <a:b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</a:b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7"/>
              </a:rPr>
              <a:t>interoperable platform for Smart and Healthy Ageing in</a:t>
            </a:r>
            <a:b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</a:b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7"/>
              </a:rPr>
              <a:t>Europe: An Innovation Action research protocol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” (co-authored)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2023:</a:t>
            </a:r>
            <a:r>
              <a:rPr lang="en-US" sz="2000" b="0" i="0" u="none" strike="noStrike" dirty="0">
                <a:solidFill>
                  <a:srgbClr val="54595F"/>
                </a:solidFill>
                <a:effectLst/>
                <a:latin typeface="+mn-lt"/>
                <a:hlinkClick r:id="rId8"/>
              </a:rPr>
              <a:t> “2nd Global Report on the situation of persons with deafblindness” </a:t>
            </a:r>
            <a:r>
              <a:rPr lang="en-US" sz="2000" b="0" i="0" dirty="0">
                <a:solidFill>
                  <a:srgbClr val="54595F"/>
                </a:solidFill>
                <a:effectLst/>
                <a:latin typeface="+mn-lt"/>
              </a:rPr>
              <a:t> (includes SHAPES as a case study)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IDA logo">
            <a:extLst>
              <a:ext uri="{FF2B5EF4-FFF2-40B4-BE49-F238E27FC236}">
                <a16:creationId xmlns:a16="http://schemas.microsoft.com/office/drawing/2014/main" id="{6C59B2CE-07F4-F122-ABB5-C0D528B9C6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27" y="280915"/>
            <a:ext cx="1974850" cy="652780"/>
          </a:xfrm>
          <a:prstGeom prst="rect">
            <a:avLst/>
          </a:prstGeom>
        </p:spPr>
      </p:pic>
      <p:pic>
        <p:nvPicPr>
          <p:cNvPr id="5" name="Google Shape;112;p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FC3FE96-2A58-E98F-270F-59C2890D27D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27833" y="80233"/>
            <a:ext cx="1173351" cy="109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36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364257" y="1529821"/>
            <a:ext cx="77012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SHAPES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364257" y="2360818"/>
            <a:ext cx="9775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42900">
              <a:lnSpc>
                <a:spcPct val="200000"/>
              </a:lnSpc>
              <a:buSzPts val="1800"/>
              <a:buFont typeface="Arial"/>
              <a:buChar char="●"/>
            </a:pPr>
            <a:r>
              <a:rPr lang="es-E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s-E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r>
              <a:rPr lang="es-E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organisations</a:t>
            </a:r>
            <a:r>
              <a:rPr lang="es-E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es-E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consortium</a:t>
            </a:r>
            <a:r>
              <a:rPr lang="es-E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 lang="es-E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s-ES" sz="1800" dirty="0"/>
              <a:t>WFDB </a:t>
            </a:r>
            <a:r>
              <a:rPr lang="es-ES" sz="1800" dirty="0" err="1"/>
              <a:t>was</a:t>
            </a:r>
            <a:r>
              <a:rPr lang="es-ES" sz="1800" dirty="0"/>
              <a:t> </a:t>
            </a:r>
            <a:r>
              <a:rPr lang="es-ES" sz="1800" dirty="0" err="1"/>
              <a:t>involved</a:t>
            </a:r>
            <a:r>
              <a:rPr lang="es-ES" sz="1800" dirty="0"/>
              <a:t> </a:t>
            </a:r>
            <a:r>
              <a:rPr lang="es-ES" sz="1800" dirty="0" err="1"/>
              <a:t>from</a:t>
            </a:r>
            <a:r>
              <a:rPr lang="es-ES" sz="1800" dirty="0"/>
              <a:t> </a:t>
            </a:r>
            <a:r>
              <a:rPr lang="es-ES" sz="1800" dirty="0" err="1"/>
              <a:t>early</a:t>
            </a:r>
            <a:r>
              <a:rPr lang="es-ES" sz="1800" dirty="0"/>
              <a:t> </a:t>
            </a:r>
            <a:r>
              <a:rPr lang="es-ES" sz="1800" dirty="0" err="1"/>
              <a:t>planning</a:t>
            </a:r>
            <a:r>
              <a:rPr lang="es-ES" sz="1800" dirty="0"/>
              <a:t> </a:t>
            </a:r>
            <a:r>
              <a:rPr lang="es-ES" sz="1800" dirty="0" err="1"/>
              <a:t>stages</a:t>
            </a:r>
            <a:endParaRPr lang="es-ES" sz="1800" dirty="0"/>
          </a:p>
          <a:p>
            <a:pPr marL="457200" indent="-342900">
              <a:lnSpc>
                <a:spcPct val="200000"/>
              </a:lnSpc>
              <a:buSzPts val="1800"/>
              <a:buFont typeface="Arial"/>
              <a:buChar char="●"/>
            </a:pPr>
            <a:r>
              <a:rPr lang="en-US" sz="1800" dirty="0"/>
              <a:t>Reasonable </a:t>
            </a:r>
            <a:r>
              <a:rPr lang="en-US" sz="1800" dirty="0" err="1"/>
              <a:t>acommodations</a:t>
            </a:r>
            <a:r>
              <a:rPr lang="en-US" sz="1800" dirty="0"/>
              <a:t> are reflected in the budget (i.e.: sign language interpreters)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s-ES" sz="1800" dirty="0" err="1"/>
              <a:t>Accessibility</a:t>
            </a:r>
            <a:r>
              <a:rPr lang="es-ES" sz="1800" dirty="0"/>
              <a:t> meetings are </a:t>
            </a:r>
            <a:r>
              <a:rPr lang="es-ES" sz="1800" dirty="0" err="1"/>
              <a:t>often</a:t>
            </a:r>
            <a:r>
              <a:rPr lang="es-ES" sz="1800" dirty="0"/>
              <a:t> </a:t>
            </a:r>
            <a:r>
              <a:rPr lang="es-ES" sz="1800" dirty="0" err="1"/>
              <a:t>held</a:t>
            </a:r>
            <a:endParaRPr lang="es-ES" sz="1800" dirty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Inclusion and accessibility has been adopted as a cross-cutting requirement </a:t>
            </a:r>
            <a:endParaRPr lang="es-E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364257" y="1529821"/>
            <a:ext cx="77012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SHAPES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r>
              <a:rPr lang="es-ES" sz="24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? (2)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052243" y="2333725"/>
            <a:ext cx="97755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WFDB has maintained ownership of the project and decision-making power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disability community is connected with hundreds of key stakeholders around the EU</a:t>
            </a:r>
            <a:endParaRPr lang="en-US" sz="1800" dirty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involvement and participation of end users with different types of disabilities  </a:t>
            </a:r>
            <a:endParaRPr lang="en-US" sz="1800" dirty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awareness on disability, inclusion, accessibility internally and externally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Collects data and information on older persons with disabilities (i.e..: 2</a:t>
            </a:r>
            <a:r>
              <a:rPr lang="en-US" sz="1800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Global Report and Production of a Global Report on older persons with deafblindness)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37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624</Words>
  <Application>Microsoft Office PowerPoint</Application>
  <PresentationFormat>Panorámica</PresentationFormat>
  <Paragraphs>69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Niamh Redmond</dc:creator>
  <cp:lastModifiedBy>Lucia D'Arino</cp:lastModifiedBy>
  <cp:revision>67</cp:revision>
  <dcterms:created xsi:type="dcterms:W3CDTF">2020-11-03T16:30:30Z</dcterms:created>
  <dcterms:modified xsi:type="dcterms:W3CDTF">2023-06-12T15:54:42Z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0x010100E04A4781708D144D934C67C1262C90AE</vt:lpwstr>
  </property>
</Properties>
</file>