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66" r:id="rId5"/>
    <p:sldId id="371" r:id="rId6"/>
    <p:sldId id="599743637" r:id="rId7"/>
    <p:sldId id="365" r:id="rId8"/>
    <p:sldId id="370" r:id="rId9"/>
    <p:sldId id="258" r:id="rId10"/>
    <p:sldId id="1610966221" r:id="rId11"/>
    <p:sldId id="1610966219" r:id="rId12"/>
    <p:sldId id="1610966222" r:id="rId13"/>
    <p:sldId id="271" r:id="rId14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F774FF-E116-A2FA-89E2-AD47484BB857}" name="Anastasia Campbell" initials="AC" userId="S::Anastasia.Campbell@mu.ie::dde3656d-9f0f-4af4-9a1a-26ff4667b1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52EC92-128C-4EAA-A856-8D46B6A2C1D5}" v="2" dt="2023-06-05T09:48:06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1"/>
    <p:restoredTop sz="94628"/>
  </p:normalViewPr>
  <p:slideViewPr>
    <p:cSldViewPr snapToGrid="0">
      <p:cViewPr>
        <p:scale>
          <a:sx n="60" d="100"/>
          <a:sy n="60" d="100"/>
        </p:scale>
        <p:origin x="52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a Campbell" userId="dde3656d-9f0f-4af4-9a1a-26ff4667b18d" providerId="ADAL" clId="{C052EC92-128C-4EAA-A856-8D46B6A2C1D5}"/>
    <pc:docChg chg="modSld modNotesMaster">
      <pc:chgData name="Anastasia Campbell" userId="dde3656d-9f0f-4af4-9a1a-26ff4667b18d" providerId="ADAL" clId="{C052EC92-128C-4EAA-A856-8D46B6A2C1D5}" dt="2023-06-05T09:53:06.478" v="25" actId="20577"/>
      <pc:docMkLst>
        <pc:docMk/>
      </pc:docMkLst>
      <pc:sldChg chg="modSp mod">
        <pc:chgData name="Anastasia Campbell" userId="dde3656d-9f0f-4af4-9a1a-26ff4667b18d" providerId="ADAL" clId="{C052EC92-128C-4EAA-A856-8D46B6A2C1D5}" dt="2023-06-05T09:51:50.793" v="20" actId="20577"/>
        <pc:sldMkLst>
          <pc:docMk/>
          <pc:sldMk cId="4055227879" sldId="1610966219"/>
        </pc:sldMkLst>
        <pc:spChg chg="mod">
          <ac:chgData name="Anastasia Campbell" userId="dde3656d-9f0f-4af4-9a1a-26ff4667b18d" providerId="ADAL" clId="{C052EC92-128C-4EAA-A856-8D46B6A2C1D5}" dt="2023-06-05T09:51:50.793" v="20" actId="20577"/>
          <ac:spMkLst>
            <pc:docMk/>
            <pc:sldMk cId="4055227879" sldId="1610966219"/>
            <ac:spMk id="27" creationId="{7AFC5C4E-49B7-1AE8-112B-4D5EC509F10A}"/>
          </ac:spMkLst>
        </pc:spChg>
      </pc:sldChg>
      <pc:sldChg chg="modSp mod">
        <pc:chgData name="Anastasia Campbell" userId="dde3656d-9f0f-4af4-9a1a-26ff4667b18d" providerId="ADAL" clId="{C052EC92-128C-4EAA-A856-8D46B6A2C1D5}" dt="2023-06-05T09:48:30.476" v="2" actId="20577"/>
        <pc:sldMkLst>
          <pc:docMk/>
          <pc:sldMk cId="2520498702" sldId="1610966221"/>
        </pc:sldMkLst>
        <pc:spChg chg="mod">
          <ac:chgData name="Anastasia Campbell" userId="dde3656d-9f0f-4af4-9a1a-26ff4667b18d" providerId="ADAL" clId="{C052EC92-128C-4EAA-A856-8D46B6A2C1D5}" dt="2023-06-05T09:48:30.476" v="2" actId="20577"/>
          <ac:spMkLst>
            <pc:docMk/>
            <pc:sldMk cId="2520498702" sldId="1610966221"/>
            <ac:spMk id="27" creationId="{7AFC5C4E-49B7-1AE8-112B-4D5EC509F10A}"/>
          </ac:spMkLst>
        </pc:spChg>
      </pc:sldChg>
      <pc:sldChg chg="modSp mod">
        <pc:chgData name="Anastasia Campbell" userId="dde3656d-9f0f-4af4-9a1a-26ff4667b18d" providerId="ADAL" clId="{C052EC92-128C-4EAA-A856-8D46B6A2C1D5}" dt="2023-06-05T09:53:06.478" v="25" actId="20577"/>
        <pc:sldMkLst>
          <pc:docMk/>
          <pc:sldMk cId="3882154010" sldId="1610966222"/>
        </pc:sldMkLst>
        <pc:spChg chg="mod">
          <ac:chgData name="Anastasia Campbell" userId="dde3656d-9f0f-4af4-9a1a-26ff4667b18d" providerId="ADAL" clId="{C052EC92-128C-4EAA-A856-8D46B6A2C1D5}" dt="2023-06-05T09:53:06.478" v="25" actId="20577"/>
          <ac:spMkLst>
            <pc:docMk/>
            <pc:sldMk cId="3882154010" sldId="1610966222"/>
            <ac:spMk id="27" creationId="{7AFC5C4E-49B7-1AE8-112B-4D5EC509F10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081D0-F4F7-6444-A7AA-E9B74E76C7A5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33A0CB33-C368-9740-88E1-E2CC50010D29}">
      <dgm:prSet/>
      <dgm:spPr/>
      <dgm:t>
        <a:bodyPr/>
        <a:lstStyle/>
        <a:p>
          <a:r>
            <a:rPr lang="en-IE" dirty="0"/>
            <a:t>48 month project</a:t>
          </a:r>
        </a:p>
        <a:p>
          <a:r>
            <a:rPr lang="en-IE" dirty="0"/>
            <a:t> November 2019 - October 2023</a:t>
          </a:r>
        </a:p>
      </dgm:t>
    </dgm:pt>
    <dgm:pt modelId="{341CBC0D-E303-C942-A85F-CE0D0B02299E}" type="parTrans" cxnId="{647FAA13-CF55-E74B-96CD-6C5DA87DA0C2}">
      <dgm:prSet/>
      <dgm:spPr/>
      <dgm:t>
        <a:bodyPr/>
        <a:lstStyle/>
        <a:p>
          <a:endParaRPr lang="en-GB"/>
        </a:p>
      </dgm:t>
    </dgm:pt>
    <dgm:pt modelId="{94B75B03-9489-3A49-B932-6DCDC4B70621}" type="sibTrans" cxnId="{647FAA13-CF55-E74B-96CD-6C5DA87DA0C2}">
      <dgm:prSet/>
      <dgm:spPr/>
      <dgm:t>
        <a:bodyPr/>
        <a:lstStyle/>
        <a:p>
          <a:endParaRPr lang="en-GB"/>
        </a:p>
      </dgm:t>
    </dgm:pt>
    <dgm:pt modelId="{1EC984E7-2294-FA42-B2AD-202DDABE9B4A}">
      <dgm:prSet/>
      <dgm:spPr/>
      <dgm:t>
        <a:bodyPr/>
        <a:lstStyle/>
        <a:p>
          <a:r>
            <a:rPr lang="en-IE" dirty="0"/>
            <a:t>300 staff</a:t>
          </a:r>
        </a:p>
        <a:p>
          <a:r>
            <a:rPr lang="en-IE" dirty="0"/>
            <a:t>36 organisations</a:t>
          </a:r>
        </a:p>
        <a:p>
          <a:r>
            <a:rPr lang="en-IE" dirty="0"/>
            <a:t>14 Countries </a:t>
          </a:r>
        </a:p>
      </dgm:t>
    </dgm:pt>
    <dgm:pt modelId="{61476CC9-3590-F04A-95E9-A8D94B5E4012}" type="parTrans" cxnId="{77C49094-D2D3-204A-8186-57590929B707}">
      <dgm:prSet/>
      <dgm:spPr/>
      <dgm:t>
        <a:bodyPr/>
        <a:lstStyle/>
        <a:p>
          <a:endParaRPr lang="en-GB"/>
        </a:p>
      </dgm:t>
    </dgm:pt>
    <dgm:pt modelId="{196077FA-920E-8B47-9343-74A1E38CD1CE}" type="sibTrans" cxnId="{77C49094-D2D3-204A-8186-57590929B707}">
      <dgm:prSet/>
      <dgm:spPr/>
      <dgm:t>
        <a:bodyPr/>
        <a:lstStyle/>
        <a:p>
          <a:endParaRPr lang="en-GB"/>
        </a:p>
      </dgm:t>
    </dgm:pt>
    <dgm:pt modelId="{10E9839A-1C0F-EB46-9CA1-B3C8E2F29906}">
      <dgm:prSet/>
      <dgm:spPr/>
      <dgm:t>
        <a:bodyPr/>
        <a:lstStyle/>
        <a:p>
          <a:r>
            <a:rPr lang="en-IE" dirty="0"/>
            <a:t>10 Work Packages. </a:t>
          </a:r>
        </a:p>
      </dgm:t>
    </dgm:pt>
    <dgm:pt modelId="{F65CB90A-85AB-5642-8531-650D97C0E40B}" type="parTrans" cxnId="{A7E61696-4493-694B-AEAA-0599D3E2DAF7}">
      <dgm:prSet/>
      <dgm:spPr/>
      <dgm:t>
        <a:bodyPr/>
        <a:lstStyle/>
        <a:p>
          <a:endParaRPr lang="en-GB"/>
        </a:p>
      </dgm:t>
    </dgm:pt>
    <dgm:pt modelId="{5E45BC4F-9E3E-444D-8A9E-EC4201378B24}" type="sibTrans" cxnId="{A7E61696-4493-694B-AEAA-0599D3E2DAF7}">
      <dgm:prSet/>
      <dgm:spPr/>
      <dgm:t>
        <a:bodyPr/>
        <a:lstStyle/>
        <a:p>
          <a:endParaRPr lang="en-GB"/>
        </a:p>
      </dgm:t>
    </dgm:pt>
    <dgm:pt modelId="{022A24E7-7126-A44F-90C2-06B8A4D9C434}">
      <dgm:prSet/>
      <dgm:spPr/>
      <dgm:t>
        <a:bodyPr/>
        <a:lstStyle/>
        <a:p>
          <a:r>
            <a:rPr lang="en-GB" dirty="0"/>
            <a:t>Engages 2000 older adults across 15 pilot sites</a:t>
          </a:r>
        </a:p>
      </dgm:t>
    </dgm:pt>
    <dgm:pt modelId="{6EEEA8C2-C498-8742-96F0-63ED3A7896C5}" type="parTrans" cxnId="{DB03D873-3185-0048-8D6E-F8E8BCA3A50F}">
      <dgm:prSet/>
      <dgm:spPr/>
      <dgm:t>
        <a:bodyPr/>
        <a:lstStyle/>
        <a:p>
          <a:endParaRPr lang="en-GB"/>
        </a:p>
      </dgm:t>
    </dgm:pt>
    <dgm:pt modelId="{EACDAF7E-F599-AA4F-BA28-93F63223F3FC}" type="sibTrans" cxnId="{DB03D873-3185-0048-8D6E-F8E8BCA3A50F}">
      <dgm:prSet/>
      <dgm:spPr/>
      <dgm:t>
        <a:bodyPr/>
        <a:lstStyle/>
        <a:p>
          <a:endParaRPr lang="en-GB"/>
        </a:p>
      </dgm:t>
    </dgm:pt>
    <dgm:pt modelId="{580CF29E-8888-A34E-8688-44DA6FEB9918}">
      <dgm:prSet/>
      <dgm:spPr/>
      <dgm:t>
        <a:bodyPr/>
        <a:lstStyle/>
        <a:p>
          <a:r>
            <a:rPr lang="en-GB" dirty="0"/>
            <a:t>€21m in funding. </a:t>
          </a:r>
        </a:p>
      </dgm:t>
    </dgm:pt>
    <dgm:pt modelId="{1F509BBC-0F0B-3B4E-A2B2-6EFEF9C12E61}" type="parTrans" cxnId="{91BFEC29-26B3-E94C-86CB-05065B394A5C}">
      <dgm:prSet/>
      <dgm:spPr/>
      <dgm:t>
        <a:bodyPr/>
        <a:lstStyle/>
        <a:p>
          <a:endParaRPr lang="en-GB"/>
        </a:p>
      </dgm:t>
    </dgm:pt>
    <dgm:pt modelId="{41A87B9C-34D6-FA4C-9658-A99C300FEC61}" type="sibTrans" cxnId="{91BFEC29-26B3-E94C-86CB-05065B394A5C}">
      <dgm:prSet/>
      <dgm:spPr/>
      <dgm:t>
        <a:bodyPr/>
        <a:lstStyle/>
        <a:p>
          <a:endParaRPr lang="en-GB"/>
        </a:p>
      </dgm:t>
    </dgm:pt>
    <dgm:pt modelId="{35B58907-5857-3845-AA38-43F7E69E8985}">
      <dgm:prSet/>
      <dgm:spPr/>
      <dgm:t>
        <a:bodyPr/>
        <a:lstStyle/>
        <a:p>
          <a:r>
            <a:rPr lang="en-GB" dirty="0"/>
            <a:t>6 Reference Sites of the European Innovation Partnership (EIP) on Active and Healthy Ageing (AHA), </a:t>
          </a:r>
          <a:endParaRPr lang="en-IE" dirty="0"/>
        </a:p>
      </dgm:t>
    </dgm:pt>
    <dgm:pt modelId="{86FBCF9C-8712-1B44-B024-8F9B6ACAE10A}" type="parTrans" cxnId="{15FA40FF-1AC5-4845-9F30-BF17716B7CBD}">
      <dgm:prSet/>
      <dgm:spPr/>
      <dgm:t>
        <a:bodyPr/>
        <a:lstStyle/>
        <a:p>
          <a:endParaRPr lang="en-US"/>
        </a:p>
      </dgm:t>
    </dgm:pt>
    <dgm:pt modelId="{5D931A73-1EEE-0E49-ABAA-76DA6FA9E63E}" type="sibTrans" cxnId="{15FA40FF-1AC5-4845-9F30-BF17716B7CBD}">
      <dgm:prSet/>
      <dgm:spPr/>
      <dgm:t>
        <a:bodyPr/>
        <a:lstStyle/>
        <a:p>
          <a:endParaRPr lang="en-US"/>
        </a:p>
      </dgm:t>
    </dgm:pt>
    <dgm:pt modelId="{D2533A78-4C63-7E4A-94C1-51E6E093DC1B}" type="pres">
      <dgm:prSet presAssocID="{FBC081D0-F4F7-6444-A7AA-E9B74E76C7A5}" presName="diagram" presStyleCnt="0">
        <dgm:presLayoutVars>
          <dgm:dir/>
          <dgm:resizeHandles val="exact"/>
        </dgm:presLayoutVars>
      </dgm:prSet>
      <dgm:spPr/>
    </dgm:pt>
    <dgm:pt modelId="{2AFED247-F924-FC46-A664-A920BA79C835}" type="pres">
      <dgm:prSet presAssocID="{33A0CB33-C368-9740-88E1-E2CC50010D29}" presName="node" presStyleLbl="node1" presStyleIdx="0" presStyleCnt="6">
        <dgm:presLayoutVars>
          <dgm:bulletEnabled val="1"/>
        </dgm:presLayoutVars>
      </dgm:prSet>
      <dgm:spPr/>
    </dgm:pt>
    <dgm:pt modelId="{792460C2-37FD-3748-A56D-CA21215D14E6}" type="pres">
      <dgm:prSet presAssocID="{94B75B03-9489-3A49-B932-6DCDC4B70621}" presName="sibTrans" presStyleCnt="0"/>
      <dgm:spPr/>
    </dgm:pt>
    <dgm:pt modelId="{2C5D3061-4AF8-E549-AA7E-BCB8DE0CA3C3}" type="pres">
      <dgm:prSet presAssocID="{1EC984E7-2294-FA42-B2AD-202DDABE9B4A}" presName="node" presStyleLbl="node1" presStyleIdx="1" presStyleCnt="6">
        <dgm:presLayoutVars>
          <dgm:bulletEnabled val="1"/>
        </dgm:presLayoutVars>
      </dgm:prSet>
      <dgm:spPr/>
    </dgm:pt>
    <dgm:pt modelId="{416E7390-E4DE-6A44-BF0D-7977695F2EDE}" type="pres">
      <dgm:prSet presAssocID="{196077FA-920E-8B47-9343-74A1E38CD1CE}" presName="sibTrans" presStyleCnt="0"/>
      <dgm:spPr/>
    </dgm:pt>
    <dgm:pt modelId="{F661E885-2FF0-A248-A95E-81F5FFD8B7D3}" type="pres">
      <dgm:prSet presAssocID="{022A24E7-7126-A44F-90C2-06B8A4D9C434}" presName="node" presStyleLbl="node1" presStyleIdx="2" presStyleCnt="6">
        <dgm:presLayoutVars>
          <dgm:bulletEnabled val="1"/>
        </dgm:presLayoutVars>
      </dgm:prSet>
      <dgm:spPr/>
    </dgm:pt>
    <dgm:pt modelId="{55639536-679D-554F-98D0-4BF15B611C01}" type="pres">
      <dgm:prSet presAssocID="{EACDAF7E-F599-AA4F-BA28-93F63223F3FC}" presName="sibTrans" presStyleCnt="0"/>
      <dgm:spPr/>
    </dgm:pt>
    <dgm:pt modelId="{C0FB3643-9777-1642-A645-80458873EBF9}" type="pres">
      <dgm:prSet presAssocID="{10E9839A-1C0F-EB46-9CA1-B3C8E2F29906}" presName="node" presStyleLbl="node1" presStyleIdx="3" presStyleCnt="6">
        <dgm:presLayoutVars>
          <dgm:bulletEnabled val="1"/>
        </dgm:presLayoutVars>
      </dgm:prSet>
      <dgm:spPr/>
    </dgm:pt>
    <dgm:pt modelId="{B6BF61FC-A531-D94F-99C8-170D1A7ECC67}" type="pres">
      <dgm:prSet presAssocID="{5E45BC4F-9E3E-444D-8A9E-EC4201378B24}" presName="sibTrans" presStyleCnt="0"/>
      <dgm:spPr/>
    </dgm:pt>
    <dgm:pt modelId="{4BCC5C54-445D-B540-B29B-01554699DF1D}" type="pres">
      <dgm:prSet presAssocID="{580CF29E-8888-A34E-8688-44DA6FEB9918}" presName="node" presStyleLbl="node1" presStyleIdx="4" presStyleCnt="6" custLinFactNeighborX="1022" custLinFactNeighborY="-8577">
        <dgm:presLayoutVars>
          <dgm:bulletEnabled val="1"/>
        </dgm:presLayoutVars>
      </dgm:prSet>
      <dgm:spPr/>
    </dgm:pt>
    <dgm:pt modelId="{296988F1-1234-BE4B-A66A-BD8D7FC54B63}" type="pres">
      <dgm:prSet presAssocID="{41A87B9C-34D6-FA4C-9658-A99C300FEC61}" presName="sibTrans" presStyleCnt="0"/>
      <dgm:spPr/>
    </dgm:pt>
    <dgm:pt modelId="{732B99A1-BDEF-914D-8A36-4EAF8A7AA64D}" type="pres">
      <dgm:prSet presAssocID="{35B58907-5857-3845-AA38-43F7E69E8985}" presName="node" presStyleLbl="node1" presStyleIdx="5" presStyleCnt="6" custLinFactNeighborX="-971" custLinFactNeighborY="-7991">
        <dgm:presLayoutVars>
          <dgm:bulletEnabled val="1"/>
        </dgm:presLayoutVars>
      </dgm:prSet>
      <dgm:spPr/>
    </dgm:pt>
  </dgm:ptLst>
  <dgm:cxnLst>
    <dgm:cxn modelId="{647FAA13-CF55-E74B-96CD-6C5DA87DA0C2}" srcId="{FBC081D0-F4F7-6444-A7AA-E9B74E76C7A5}" destId="{33A0CB33-C368-9740-88E1-E2CC50010D29}" srcOrd="0" destOrd="0" parTransId="{341CBC0D-E303-C942-A85F-CE0D0B02299E}" sibTransId="{94B75B03-9489-3A49-B932-6DCDC4B70621}"/>
    <dgm:cxn modelId="{13ADE924-F08F-D74D-87FA-6E881AB0EC9B}" type="presOf" srcId="{FBC081D0-F4F7-6444-A7AA-E9B74E76C7A5}" destId="{D2533A78-4C63-7E4A-94C1-51E6E093DC1B}" srcOrd="0" destOrd="0" presId="urn:microsoft.com/office/officeart/2005/8/layout/default"/>
    <dgm:cxn modelId="{8CAA9D29-AFA8-8E49-A413-B7803B9FCF18}" type="presOf" srcId="{35B58907-5857-3845-AA38-43F7E69E8985}" destId="{732B99A1-BDEF-914D-8A36-4EAF8A7AA64D}" srcOrd="0" destOrd="0" presId="urn:microsoft.com/office/officeart/2005/8/layout/default"/>
    <dgm:cxn modelId="{91BFEC29-26B3-E94C-86CB-05065B394A5C}" srcId="{FBC081D0-F4F7-6444-A7AA-E9B74E76C7A5}" destId="{580CF29E-8888-A34E-8688-44DA6FEB9918}" srcOrd="4" destOrd="0" parTransId="{1F509BBC-0F0B-3B4E-A2B2-6EFEF9C12E61}" sibTransId="{41A87B9C-34D6-FA4C-9658-A99C300FEC61}"/>
    <dgm:cxn modelId="{DB03D873-3185-0048-8D6E-F8E8BCA3A50F}" srcId="{FBC081D0-F4F7-6444-A7AA-E9B74E76C7A5}" destId="{022A24E7-7126-A44F-90C2-06B8A4D9C434}" srcOrd="2" destOrd="0" parTransId="{6EEEA8C2-C498-8742-96F0-63ED3A7896C5}" sibTransId="{EACDAF7E-F599-AA4F-BA28-93F63223F3FC}"/>
    <dgm:cxn modelId="{77C49094-D2D3-204A-8186-57590929B707}" srcId="{FBC081D0-F4F7-6444-A7AA-E9B74E76C7A5}" destId="{1EC984E7-2294-FA42-B2AD-202DDABE9B4A}" srcOrd="1" destOrd="0" parTransId="{61476CC9-3590-F04A-95E9-A8D94B5E4012}" sibTransId="{196077FA-920E-8B47-9343-74A1E38CD1CE}"/>
    <dgm:cxn modelId="{A7E61696-4493-694B-AEAA-0599D3E2DAF7}" srcId="{FBC081D0-F4F7-6444-A7AA-E9B74E76C7A5}" destId="{10E9839A-1C0F-EB46-9CA1-B3C8E2F29906}" srcOrd="3" destOrd="0" parTransId="{F65CB90A-85AB-5642-8531-650D97C0E40B}" sibTransId="{5E45BC4F-9E3E-444D-8A9E-EC4201378B24}"/>
    <dgm:cxn modelId="{82535EA4-9EF2-CE4C-BCD2-3820DB7BBA7E}" type="presOf" srcId="{33A0CB33-C368-9740-88E1-E2CC50010D29}" destId="{2AFED247-F924-FC46-A664-A920BA79C835}" srcOrd="0" destOrd="0" presId="urn:microsoft.com/office/officeart/2005/8/layout/default"/>
    <dgm:cxn modelId="{6A4F2CAE-0870-764B-8C9A-46413E82053C}" type="presOf" srcId="{1EC984E7-2294-FA42-B2AD-202DDABE9B4A}" destId="{2C5D3061-4AF8-E549-AA7E-BCB8DE0CA3C3}" srcOrd="0" destOrd="0" presId="urn:microsoft.com/office/officeart/2005/8/layout/default"/>
    <dgm:cxn modelId="{E65582B8-C25F-E444-B88B-8F0D481E1FA3}" type="presOf" srcId="{022A24E7-7126-A44F-90C2-06B8A4D9C434}" destId="{F661E885-2FF0-A248-A95E-81F5FFD8B7D3}" srcOrd="0" destOrd="0" presId="urn:microsoft.com/office/officeart/2005/8/layout/default"/>
    <dgm:cxn modelId="{5A128DC0-FC10-3346-A0EB-3D5B56CFC9F1}" type="presOf" srcId="{580CF29E-8888-A34E-8688-44DA6FEB9918}" destId="{4BCC5C54-445D-B540-B29B-01554699DF1D}" srcOrd="0" destOrd="0" presId="urn:microsoft.com/office/officeart/2005/8/layout/default"/>
    <dgm:cxn modelId="{D4F35ED2-D4AE-464B-A2F9-127518325AF3}" type="presOf" srcId="{10E9839A-1C0F-EB46-9CA1-B3C8E2F29906}" destId="{C0FB3643-9777-1642-A645-80458873EBF9}" srcOrd="0" destOrd="0" presId="urn:microsoft.com/office/officeart/2005/8/layout/default"/>
    <dgm:cxn modelId="{15FA40FF-1AC5-4845-9F30-BF17716B7CBD}" srcId="{FBC081D0-F4F7-6444-A7AA-E9B74E76C7A5}" destId="{35B58907-5857-3845-AA38-43F7E69E8985}" srcOrd="5" destOrd="0" parTransId="{86FBCF9C-8712-1B44-B024-8F9B6ACAE10A}" sibTransId="{5D931A73-1EEE-0E49-ABAA-76DA6FA9E63E}"/>
    <dgm:cxn modelId="{D2705E8C-DC7E-6144-930A-B5237702BD4D}" type="presParOf" srcId="{D2533A78-4C63-7E4A-94C1-51E6E093DC1B}" destId="{2AFED247-F924-FC46-A664-A920BA79C835}" srcOrd="0" destOrd="0" presId="urn:microsoft.com/office/officeart/2005/8/layout/default"/>
    <dgm:cxn modelId="{14F0937E-7FE3-9B44-B975-04435AA385FF}" type="presParOf" srcId="{D2533A78-4C63-7E4A-94C1-51E6E093DC1B}" destId="{792460C2-37FD-3748-A56D-CA21215D14E6}" srcOrd="1" destOrd="0" presId="urn:microsoft.com/office/officeart/2005/8/layout/default"/>
    <dgm:cxn modelId="{37CB095A-44A9-D34D-9200-7D1E28882E2A}" type="presParOf" srcId="{D2533A78-4C63-7E4A-94C1-51E6E093DC1B}" destId="{2C5D3061-4AF8-E549-AA7E-BCB8DE0CA3C3}" srcOrd="2" destOrd="0" presId="urn:microsoft.com/office/officeart/2005/8/layout/default"/>
    <dgm:cxn modelId="{76DFB76F-BF7C-DA43-8BFF-49C6F7F5C6D5}" type="presParOf" srcId="{D2533A78-4C63-7E4A-94C1-51E6E093DC1B}" destId="{416E7390-E4DE-6A44-BF0D-7977695F2EDE}" srcOrd="3" destOrd="0" presId="urn:microsoft.com/office/officeart/2005/8/layout/default"/>
    <dgm:cxn modelId="{64DA2AFB-58F9-5F41-843D-F4CFDECCC09C}" type="presParOf" srcId="{D2533A78-4C63-7E4A-94C1-51E6E093DC1B}" destId="{F661E885-2FF0-A248-A95E-81F5FFD8B7D3}" srcOrd="4" destOrd="0" presId="urn:microsoft.com/office/officeart/2005/8/layout/default"/>
    <dgm:cxn modelId="{846D3D75-BB44-0A4F-9FC8-F80B717110DE}" type="presParOf" srcId="{D2533A78-4C63-7E4A-94C1-51E6E093DC1B}" destId="{55639536-679D-554F-98D0-4BF15B611C01}" srcOrd="5" destOrd="0" presId="urn:microsoft.com/office/officeart/2005/8/layout/default"/>
    <dgm:cxn modelId="{AD217E87-289E-3E47-A34D-B37A58197C48}" type="presParOf" srcId="{D2533A78-4C63-7E4A-94C1-51E6E093DC1B}" destId="{C0FB3643-9777-1642-A645-80458873EBF9}" srcOrd="6" destOrd="0" presId="urn:microsoft.com/office/officeart/2005/8/layout/default"/>
    <dgm:cxn modelId="{C4EC1ECE-BD64-FC4A-83D2-CC2890AA1148}" type="presParOf" srcId="{D2533A78-4C63-7E4A-94C1-51E6E093DC1B}" destId="{B6BF61FC-A531-D94F-99C8-170D1A7ECC67}" srcOrd="7" destOrd="0" presId="urn:microsoft.com/office/officeart/2005/8/layout/default"/>
    <dgm:cxn modelId="{1EF07937-0F22-824A-8927-7EBEACD288B4}" type="presParOf" srcId="{D2533A78-4C63-7E4A-94C1-51E6E093DC1B}" destId="{4BCC5C54-445D-B540-B29B-01554699DF1D}" srcOrd="8" destOrd="0" presId="urn:microsoft.com/office/officeart/2005/8/layout/default"/>
    <dgm:cxn modelId="{28164E59-18C2-F54C-A4E4-0C770A1B63DB}" type="presParOf" srcId="{D2533A78-4C63-7E4A-94C1-51E6E093DC1B}" destId="{296988F1-1234-BE4B-A66A-BD8D7FC54B63}" srcOrd="9" destOrd="0" presId="urn:microsoft.com/office/officeart/2005/8/layout/default"/>
    <dgm:cxn modelId="{3E27C07F-D5C6-CE44-8058-92A77BB03660}" type="presParOf" srcId="{D2533A78-4C63-7E4A-94C1-51E6E093DC1B}" destId="{732B99A1-BDEF-914D-8A36-4EAF8A7AA64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ED247-F924-FC46-A664-A920BA79C835}">
      <dsp:nvSpPr>
        <dsp:cNvPr id="0" name=""/>
        <dsp:cNvSpPr/>
      </dsp:nvSpPr>
      <dsp:spPr>
        <a:xfrm>
          <a:off x="517401" y="422"/>
          <a:ext cx="2487684" cy="14926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48 month project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 November 2019 - October 2023</a:t>
          </a:r>
        </a:p>
      </dsp:txBody>
      <dsp:txXfrm>
        <a:off x="517401" y="422"/>
        <a:ext cx="2487684" cy="1492610"/>
      </dsp:txXfrm>
    </dsp:sp>
    <dsp:sp modelId="{2C5D3061-4AF8-E549-AA7E-BCB8DE0CA3C3}">
      <dsp:nvSpPr>
        <dsp:cNvPr id="0" name=""/>
        <dsp:cNvSpPr/>
      </dsp:nvSpPr>
      <dsp:spPr>
        <a:xfrm>
          <a:off x="3253854" y="422"/>
          <a:ext cx="2487684" cy="14926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300 staff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36 organisations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14 Countries </a:t>
          </a:r>
        </a:p>
      </dsp:txBody>
      <dsp:txXfrm>
        <a:off x="3253854" y="422"/>
        <a:ext cx="2487684" cy="1492610"/>
      </dsp:txXfrm>
    </dsp:sp>
    <dsp:sp modelId="{F661E885-2FF0-A248-A95E-81F5FFD8B7D3}">
      <dsp:nvSpPr>
        <dsp:cNvPr id="0" name=""/>
        <dsp:cNvSpPr/>
      </dsp:nvSpPr>
      <dsp:spPr>
        <a:xfrm>
          <a:off x="517401" y="1741802"/>
          <a:ext cx="2487684" cy="14926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Engages 2000 older adults across 15 pilot sites</a:t>
          </a:r>
        </a:p>
      </dsp:txBody>
      <dsp:txXfrm>
        <a:off x="517401" y="1741802"/>
        <a:ext cx="2487684" cy="1492610"/>
      </dsp:txXfrm>
    </dsp:sp>
    <dsp:sp modelId="{C0FB3643-9777-1642-A645-80458873EBF9}">
      <dsp:nvSpPr>
        <dsp:cNvPr id="0" name=""/>
        <dsp:cNvSpPr/>
      </dsp:nvSpPr>
      <dsp:spPr>
        <a:xfrm>
          <a:off x="3253854" y="1741802"/>
          <a:ext cx="2487684" cy="14926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10 Work Packages. </a:t>
          </a:r>
        </a:p>
      </dsp:txBody>
      <dsp:txXfrm>
        <a:off x="3253854" y="1741802"/>
        <a:ext cx="2487684" cy="1492610"/>
      </dsp:txXfrm>
    </dsp:sp>
    <dsp:sp modelId="{4BCC5C54-445D-B540-B29B-01554699DF1D}">
      <dsp:nvSpPr>
        <dsp:cNvPr id="0" name=""/>
        <dsp:cNvSpPr/>
      </dsp:nvSpPr>
      <dsp:spPr>
        <a:xfrm>
          <a:off x="542825" y="3355160"/>
          <a:ext cx="2487684" cy="14926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€21m in funding. </a:t>
          </a:r>
        </a:p>
      </dsp:txBody>
      <dsp:txXfrm>
        <a:off x="542825" y="3355160"/>
        <a:ext cx="2487684" cy="1492610"/>
      </dsp:txXfrm>
    </dsp:sp>
    <dsp:sp modelId="{732B99A1-BDEF-914D-8A36-4EAF8A7AA64D}">
      <dsp:nvSpPr>
        <dsp:cNvPr id="0" name=""/>
        <dsp:cNvSpPr/>
      </dsp:nvSpPr>
      <dsp:spPr>
        <a:xfrm>
          <a:off x="3229699" y="3363906"/>
          <a:ext cx="2487684" cy="14926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6 Reference Sites of the European Innovation Partnership (EIP) on Active and Healthy Ageing (AHA), </a:t>
          </a:r>
          <a:endParaRPr lang="en-IE" sz="1900" kern="1200" dirty="0"/>
        </a:p>
      </dsp:txBody>
      <dsp:txXfrm>
        <a:off x="3229699" y="3363906"/>
        <a:ext cx="2487684" cy="1492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26022-3D18-5943-8792-4371F97D3527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75A49-88CB-DB4A-87A9-1CCDA6E172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9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r>
              <a:rPr b="1" i="0" dirty="0"/>
              <a:t>Figure 2. Breakdown of fields of expertise within the SHAPES Consortium.</a:t>
            </a:r>
            <a:br>
              <a:rPr dirty="0"/>
            </a:br>
            <a:endParaRPr dirty="0"/>
          </a:p>
          <a:p>
            <a:r>
              <a:rPr b="0" i="0" dirty="0"/>
              <a:t>Seidel K, Labor M, Lombard-Vance R </a:t>
            </a:r>
            <a:r>
              <a:rPr b="0" i="1" dirty="0"/>
              <a:t>et al.</a:t>
            </a:r>
            <a:r>
              <a:rPr b="0" i="0" dirty="0"/>
              <a:t>. Implementation of a pan-European ecosystem and an interoperable platform for Smart and Healthy Ageing in Europe: An Innovation Action research protocol [version 1]. </a:t>
            </a:r>
            <a:r>
              <a:rPr b="0" i="1" dirty="0"/>
              <a:t>Open Res Europe</a:t>
            </a:r>
            <a:r>
              <a:rPr b="0" i="0" dirty="0"/>
              <a:t> 2022, </a:t>
            </a:r>
            <a:r>
              <a:rPr b="1" i="0" dirty="0"/>
              <a:t>2</a:t>
            </a:r>
            <a:r>
              <a:rPr b="0" i="0" dirty="0"/>
              <a:t>:85 (doi: 10.12688/openreseurope.14827.1)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0CAC-939A-5E4C-8BFC-9C16C9E41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9E6A7-64D7-DB4E-B423-776772D3D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F48E0-1DAE-EA4B-9021-106B9121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C18D-0F5E-BB4C-92EC-15288D8ECA9A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622EF-1AAB-5443-B832-126AC7BE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F8A64-00A3-984A-AA35-75E269D5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EC3-C9BC-DF4E-8D97-F6B2E70E06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food, game&#10;&#10;Description automatically generated">
            <a:extLst>
              <a:ext uri="{FF2B5EF4-FFF2-40B4-BE49-F238E27FC236}">
                <a16:creationId xmlns:a16="http://schemas.microsoft.com/office/drawing/2014/main" id="{27EFD88E-D0F0-374E-916B-B9CC1C4B1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305" y="1158881"/>
            <a:ext cx="4520899" cy="25130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4351E5-98F6-924E-B237-46D63560688B}"/>
              </a:ext>
            </a:extLst>
          </p:cNvPr>
          <p:cNvSpPr/>
          <p:nvPr userDrawn="1"/>
        </p:nvSpPr>
        <p:spPr>
          <a:xfrm>
            <a:off x="4726204" y="1584390"/>
            <a:ext cx="6653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385623"/>
                </a:solidFill>
                <a:latin typeface="Arial" panose="020B0604020202020204" pitchFamily="34" charset="0"/>
              </a:rPr>
              <a:t>S</a:t>
            </a:r>
            <a:r>
              <a:rPr lang="en-GB" sz="2400" dirty="0">
                <a:solidFill>
                  <a:srgbClr val="385623"/>
                </a:solidFill>
                <a:latin typeface="Arial" panose="020B0604020202020204" pitchFamily="34" charset="0"/>
              </a:rPr>
              <a:t>mart and </a:t>
            </a:r>
            <a:r>
              <a:rPr lang="en-GB" sz="2400" b="1" dirty="0">
                <a:solidFill>
                  <a:srgbClr val="385623"/>
                </a:solidFill>
                <a:latin typeface="Arial" panose="020B0604020202020204" pitchFamily="34" charset="0"/>
              </a:rPr>
              <a:t>H</a:t>
            </a:r>
            <a:r>
              <a:rPr lang="en-GB" sz="2400" dirty="0">
                <a:solidFill>
                  <a:srgbClr val="385623"/>
                </a:solidFill>
                <a:latin typeface="Arial" panose="020B0604020202020204" pitchFamily="34" charset="0"/>
              </a:rPr>
              <a:t>ealth </a:t>
            </a:r>
            <a:r>
              <a:rPr lang="en-GB" sz="2400" b="1" dirty="0">
                <a:solidFill>
                  <a:srgbClr val="385623"/>
                </a:solidFill>
                <a:latin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385623"/>
                </a:solidFill>
                <a:latin typeface="Arial" panose="020B0604020202020204" pitchFamily="34" charset="0"/>
              </a:rPr>
              <a:t>geing through </a:t>
            </a:r>
            <a:r>
              <a:rPr lang="en-GB" sz="2400" b="1" dirty="0">
                <a:solidFill>
                  <a:srgbClr val="385623"/>
                </a:solidFill>
                <a:latin typeface="Arial" panose="020B0604020202020204" pitchFamily="34" charset="0"/>
              </a:rPr>
              <a:t>P</a:t>
            </a:r>
            <a:r>
              <a:rPr lang="en-GB" sz="2400" dirty="0">
                <a:solidFill>
                  <a:srgbClr val="385623"/>
                </a:solidFill>
                <a:latin typeface="Arial" panose="020B0604020202020204" pitchFamily="34" charset="0"/>
              </a:rPr>
              <a:t>eople </a:t>
            </a:r>
            <a:r>
              <a:rPr lang="en-GB" sz="2400" b="1" dirty="0">
                <a:solidFill>
                  <a:srgbClr val="385623"/>
                </a:solidFill>
                <a:latin typeface="Arial" panose="020B0604020202020204" pitchFamily="34" charset="0"/>
              </a:rPr>
              <a:t>E</a:t>
            </a:r>
            <a:r>
              <a:rPr lang="en-GB" sz="2400" dirty="0">
                <a:solidFill>
                  <a:srgbClr val="385623"/>
                </a:solidFill>
                <a:latin typeface="Arial" panose="020B0604020202020204" pitchFamily="34" charset="0"/>
              </a:rPr>
              <a:t>ngaging in supporting </a:t>
            </a:r>
            <a:r>
              <a:rPr lang="en-GB" sz="2400" b="1" dirty="0">
                <a:solidFill>
                  <a:srgbClr val="385623"/>
                </a:solidFill>
                <a:latin typeface="Arial" panose="020B0604020202020204" pitchFamily="34" charset="0"/>
              </a:rPr>
              <a:t>S</a:t>
            </a:r>
            <a:r>
              <a:rPr lang="en-GB" sz="2400" dirty="0">
                <a:solidFill>
                  <a:srgbClr val="385623"/>
                </a:solidFill>
                <a:latin typeface="Arial" panose="020B0604020202020204" pitchFamily="34" charset="0"/>
              </a:rPr>
              <a:t>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28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1894-4B44-0647-9E7D-825636A8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A2F38-EA4E-854B-B943-8BA6DFFCF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ACA5C-054F-EB40-8215-A6064537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C18D-0F5E-BB4C-92EC-15288D8ECA9A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8036B-7508-814A-B6EF-236F648E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52482-B073-6749-9832-23920BFD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EC3-C9BC-DF4E-8D97-F6B2E70E06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Macintosh HD:Users:olgasegkou:Desktop:Στιγμιότυπο 2015-05-15, 14.43.32.png">
            <a:extLst>
              <a:ext uri="{FF2B5EF4-FFF2-40B4-BE49-F238E27FC236}">
                <a16:creationId xmlns:a16="http://schemas.microsoft.com/office/drawing/2014/main" id="{24B42545-2630-6B44-A487-42187CC6694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1EF793-7123-0D47-87B5-A4C55059767C}"/>
              </a:ext>
            </a:extLst>
          </p:cNvPr>
          <p:cNvSpPr/>
          <p:nvPr userDrawn="1"/>
        </p:nvSpPr>
        <p:spPr>
          <a:xfrm>
            <a:off x="247650" y="6548000"/>
            <a:ext cx="1169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F2F21"/>
                </a:solidFill>
              </a:rPr>
              <a:t>This project has received funding from the European Union’s Horizon 2020 research and innovation programme under grant agreement No 857159 </a:t>
            </a:r>
          </a:p>
        </p:txBody>
      </p:sp>
    </p:spTree>
    <p:extLst>
      <p:ext uri="{BB962C8B-B14F-4D97-AF65-F5344CB8AC3E}">
        <p14:creationId xmlns:p14="http://schemas.microsoft.com/office/powerpoint/2010/main" val="237555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4BAA24-8306-C34B-B808-A227FAD19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64E54-1B83-954C-A1AB-47E39E9E4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50F18-758D-FC4F-8780-32DB2C8A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C18D-0F5E-BB4C-92EC-15288D8ECA9A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99507-AE49-BB46-86A9-9258A859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C0E61-0D04-504A-A183-86365578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EC3-C9BC-DF4E-8D97-F6B2E70E06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Macintosh HD:Users:olgasegkou:Desktop:Στιγμιότυπο 2015-05-15, 14.43.32.png">
            <a:extLst>
              <a:ext uri="{FF2B5EF4-FFF2-40B4-BE49-F238E27FC236}">
                <a16:creationId xmlns:a16="http://schemas.microsoft.com/office/drawing/2014/main" id="{D3CAED91-3D50-7346-8560-AEF64939F69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441781-9526-2F40-9919-70A27C2954B2}"/>
              </a:ext>
            </a:extLst>
          </p:cNvPr>
          <p:cNvSpPr/>
          <p:nvPr userDrawn="1"/>
        </p:nvSpPr>
        <p:spPr>
          <a:xfrm>
            <a:off x="247650" y="6548000"/>
            <a:ext cx="1169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F2F21"/>
                </a:solidFill>
              </a:rPr>
              <a:t>This project has received funding from the European Union’s Horizon 2020 research and innovation programme under grant agreement No 857159 </a:t>
            </a:r>
          </a:p>
        </p:txBody>
      </p:sp>
    </p:spTree>
    <p:extLst>
      <p:ext uri="{BB962C8B-B14F-4D97-AF65-F5344CB8AC3E}">
        <p14:creationId xmlns:p14="http://schemas.microsoft.com/office/powerpoint/2010/main" val="84780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12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0B66-7F12-CC42-8990-365E54F2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72AF-32E1-364C-9D4B-0888AFBAB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3F984-264C-1742-9C07-0FB5154F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C18D-0F5E-BB4C-92EC-15288D8ECA9A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736D7-1C6C-6240-AFE8-4984AA5D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21573-8CC9-ED4D-9CB8-BEB6BEF4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EC3-C9BC-DF4E-8D97-F6B2E70E06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Macintosh HD:Users:olgasegkou:Desktop:Στιγμιότυπο 2015-05-15, 14.43.32.png">
            <a:extLst>
              <a:ext uri="{FF2B5EF4-FFF2-40B4-BE49-F238E27FC236}">
                <a16:creationId xmlns:a16="http://schemas.microsoft.com/office/drawing/2014/main" id="{8DEC176F-A829-7641-B1F0-A018EF241A8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02DDE7-8452-6F49-87AD-820C075F5E3B}"/>
              </a:ext>
            </a:extLst>
          </p:cNvPr>
          <p:cNvSpPr/>
          <p:nvPr userDrawn="1"/>
        </p:nvSpPr>
        <p:spPr>
          <a:xfrm>
            <a:off x="247650" y="6548000"/>
            <a:ext cx="1169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F2F21"/>
                </a:solidFill>
              </a:rPr>
              <a:t>This project has received funding from the European Union’s Horizon 2020 research and innovation programme under grant agreement No 857159 </a:t>
            </a:r>
          </a:p>
        </p:txBody>
      </p:sp>
    </p:spTree>
    <p:extLst>
      <p:ext uri="{BB962C8B-B14F-4D97-AF65-F5344CB8AC3E}">
        <p14:creationId xmlns:p14="http://schemas.microsoft.com/office/powerpoint/2010/main" val="377490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F95A-4307-F04E-927A-A3C71B2D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A8E67-9A38-E544-90C1-92AC48B43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F60DF-77D8-BC44-B62D-7DB81081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C18D-0F5E-BB4C-92EC-15288D8ECA9A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DB61E-D431-6047-AB49-97CB707A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EFA-D68E-E842-A41B-66EF93E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EC3-C9BC-DF4E-8D97-F6B2E70E06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Macintosh HD:Users:olgasegkou:Desktop:Στιγμιότυπο 2015-05-15, 14.43.32.png">
            <a:extLst>
              <a:ext uri="{FF2B5EF4-FFF2-40B4-BE49-F238E27FC236}">
                <a16:creationId xmlns:a16="http://schemas.microsoft.com/office/drawing/2014/main" id="{077397A8-786D-144B-B95D-623428152D5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12A4C2-D493-2345-A3F6-85A44415D1DA}"/>
              </a:ext>
            </a:extLst>
          </p:cNvPr>
          <p:cNvSpPr/>
          <p:nvPr userDrawn="1"/>
        </p:nvSpPr>
        <p:spPr>
          <a:xfrm>
            <a:off x="247650" y="6548000"/>
            <a:ext cx="1169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F2F21"/>
                </a:solidFill>
              </a:rPr>
              <a:t>This project has received funding from the European Union’s Horizon 2020 research and innovation programme under grant agreement No 857159 </a:t>
            </a:r>
          </a:p>
        </p:txBody>
      </p:sp>
    </p:spTree>
    <p:extLst>
      <p:ext uri="{BB962C8B-B14F-4D97-AF65-F5344CB8AC3E}">
        <p14:creationId xmlns:p14="http://schemas.microsoft.com/office/powerpoint/2010/main" val="285259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45B2-22E3-DD43-A901-FD9663C8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EE336-CC46-A049-B4EF-54F5AA7C1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A49F6-DFEC-D042-8BB1-C0668A522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0D05B-AAA2-FF44-A7AC-BFA6CF5A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C18D-0F5E-BB4C-92EC-15288D8ECA9A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70ABD-302B-424E-90F5-468D968C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53E9F-6744-7F42-A4C5-E6EB5EEA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EC3-C9BC-DF4E-8D97-F6B2E70E06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Macintosh HD:Users:olgasegkou:Desktop:Στιγμιότυπο 2015-05-15, 14.43.32.png">
            <a:extLst>
              <a:ext uri="{FF2B5EF4-FFF2-40B4-BE49-F238E27FC236}">
                <a16:creationId xmlns:a16="http://schemas.microsoft.com/office/drawing/2014/main" id="{9216B6E9-A774-214A-89A4-F16A12AECB3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41DD42-E240-0D4D-A4C5-5B95B40F84B2}"/>
              </a:ext>
            </a:extLst>
          </p:cNvPr>
          <p:cNvSpPr/>
          <p:nvPr userDrawn="1"/>
        </p:nvSpPr>
        <p:spPr>
          <a:xfrm>
            <a:off x="247650" y="6548000"/>
            <a:ext cx="1169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F2F21"/>
                </a:solidFill>
              </a:rPr>
              <a:t>This project has received funding from the European Union’s Horizon 2020 research and innovation programme under grant agreement No 857159 </a:t>
            </a:r>
          </a:p>
        </p:txBody>
      </p:sp>
    </p:spTree>
    <p:extLst>
      <p:ext uri="{BB962C8B-B14F-4D97-AF65-F5344CB8AC3E}">
        <p14:creationId xmlns:p14="http://schemas.microsoft.com/office/powerpoint/2010/main" val="127940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9167-F1B4-DA41-90D5-C78C1D11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6006F-7F51-0047-85B7-4549DF75D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711A5-DB34-074A-BDC7-B171B644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07D58-E153-D64E-ABEE-D828BE973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4AF6-EE4E-4149-B8E7-08B77400D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7BF8E-8A09-0140-9FF8-E9079A98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C18D-0F5E-BB4C-92EC-15288D8ECA9A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E6401-8F38-F940-820F-1C0E1B09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DD054-09A3-6149-9CA2-3BF2A520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EC3-C9BC-DF4E-8D97-F6B2E70E06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Macintosh HD:Users:olgasegkou:Desktop:Στιγμιότυπο 2015-05-15, 14.43.32.png">
            <a:extLst>
              <a:ext uri="{FF2B5EF4-FFF2-40B4-BE49-F238E27FC236}">
                <a16:creationId xmlns:a16="http://schemas.microsoft.com/office/drawing/2014/main" id="{FE5B5A81-742C-B24B-B6C6-1EBC5DD9057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65874F-4C55-6C42-8DD9-6018CA8E94B9}"/>
              </a:ext>
            </a:extLst>
          </p:cNvPr>
          <p:cNvSpPr/>
          <p:nvPr userDrawn="1"/>
        </p:nvSpPr>
        <p:spPr>
          <a:xfrm>
            <a:off x="247650" y="6548000"/>
            <a:ext cx="1169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F2F21"/>
                </a:solidFill>
              </a:rPr>
              <a:t>This project has received funding from the European Union’s Horizon 2020 research and innovation programme under grant agreement No 857159 </a:t>
            </a:r>
          </a:p>
        </p:txBody>
      </p:sp>
    </p:spTree>
    <p:extLst>
      <p:ext uri="{BB962C8B-B14F-4D97-AF65-F5344CB8AC3E}">
        <p14:creationId xmlns:p14="http://schemas.microsoft.com/office/powerpoint/2010/main" val="392168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D5E0-7D8E-3A47-B54B-CF8EAC25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D5143-127E-B140-93B3-0FCA0EF7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C18D-0F5E-BB4C-92EC-15288D8ECA9A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1411C-0977-1B48-BE5C-1CCD38EF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84041-043E-7D40-8F4D-D5DCE819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EC3-C9BC-DF4E-8D97-F6B2E70E06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Macintosh HD:Users:olgasegkou:Desktop:Στιγμιότυπο 2015-05-15, 14.43.32.png">
            <a:extLst>
              <a:ext uri="{FF2B5EF4-FFF2-40B4-BE49-F238E27FC236}">
                <a16:creationId xmlns:a16="http://schemas.microsoft.com/office/drawing/2014/main" id="{DEFA4163-F349-D64F-81BA-EE28897B8D9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9ACB96-C761-C74C-9986-280E568AF7E2}"/>
              </a:ext>
            </a:extLst>
          </p:cNvPr>
          <p:cNvSpPr/>
          <p:nvPr userDrawn="1"/>
        </p:nvSpPr>
        <p:spPr>
          <a:xfrm>
            <a:off x="247650" y="6548000"/>
            <a:ext cx="1169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F2F21"/>
                </a:solidFill>
              </a:rPr>
              <a:t>This project has received funding from the European Union’s Horizon 2020 research and innovation programme under grant agreement No 857159 </a:t>
            </a:r>
          </a:p>
        </p:txBody>
      </p:sp>
    </p:spTree>
    <p:extLst>
      <p:ext uri="{BB962C8B-B14F-4D97-AF65-F5344CB8AC3E}">
        <p14:creationId xmlns:p14="http://schemas.microsoft.com/office/powerpoint/2010/main" val="363705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6CE80-419D-B743-81E5-96A1E664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C18D-0F5E-BB4C-92EC-15288D8ECA9A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7FFEA-EDBF-574D-B48D-CC96633F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7AB0F-D438-5C42-9BEC-44E33D2C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EC3-C9BC-DF4E-8D97-F6B2E70E06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Macintosh HD:Users:olgasegkou:Desktop:Στιγμιότυπο 2015-05-15, 14.43.32.png">
            <a:extLst>
              <a:ext uri="{FF2B5EF4-FFF2-40B4-BE49-F238E27FC236}">
                <a16:creationId xmlns:a16="http://schemas.microsoft.com/office/drawing/2014/main" id="{EDE2146A-8395-8044-8539-CAE7943AF32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7193AF-7739-EC44-926E-3B314A4D6C9F}"/>
              </a:ext>
            </a:extLst>
          </p:cNvPr>
          <p:cNvSpPr/>
          <p:nvPr userDrawn="1"/>
        </p:nvSpPr>
        <p:spPr>
          <a:xfrm>
            <a:off x="247650" y="6548000"/>
            <a:ext cx="1169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F2F21"/>
                </a:solidFill>
              </a:rPr>
              <a:t>This project has received funding from the European Union’s Horizon 2020 research and innovation programme under grant agreement No 857159 </a:t>
            </a:r>
          </a:p>
        </p:txBody>
      </p:sp>
    </p:spTree>
    <p:extLst>
      <p:ext uri="{BB962C8B-B14F-4D97-AF65-F5344CB8AC3E}">
        <p14:creationId xmlns:p14="http://schemas.microsoft.com/office/powerpoint/2010/main" val="339871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7254-F314-F54E-B1A6-06C4DEEE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366C-BDB0-2443-A1C7-71158FE25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60E91-213C-4649-9E50-D95833CFE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95DED-5E22-AB47-93D7-C09625EC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C18D-0F5E-BB4C-92EC-15288D8ECA9A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D7823-B839-C842-9F45-9223317C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D075D-6293-0E4C-9C70-CB24B13A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EC3-C9BC-DF4E-8D97-F6B2E70E06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Macintosh HD:Users:olgasegkou:Desktop:Στιγμιότυπο 2015-05-15, 14.43.32.png">
            <a:extLst>
              <a:ext uri="{FF2B5EF4-FFF2-40B4-BE49-F238E27FC236}">
                <a16:creationId xmlns:a16="http://schemas.microsoft.com/office/drawing/2014/main" id="{473CF888-9284-C14C-8CB7-17E3F458FD0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3CCD1C-317D-4A47-9435-A07C807E0CFB}"/>
              </a:ext>
            </a:extLst>
          </p:cNvPr>
          <p:cNvSpPr/>
          <p:nvPr userDrawn="1"/>
        </p:nvSpPr>
        <p:spPr>
          <a:xfrm>
            <a:off x="247650" y="6548000"/>
            <a:ext cx="1169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F2F21"/>
                </a:solidFill>
              </a:rPr>
              <a:t>This project has received funding from the European Union’s Horizon 2020 research and innovation programme under grant agreement No 857159 </a:t>
            </a:r>
          </a:p>
        </p:txBody>
      </p:sp>
    </p:spTree>
    <p:extLst>
      <p:ext uri="{BB962C8B-B14F-4D97-AF65-F5344CB8AC3E}">
        <p14:creationId xmlns:p14="http://schemas.microsoft.com/office/powerpoint/2010/main" val="270318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6B4C-5E24-0A42-BBEB-2E76742C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4407DF-40CC-A94E-842F-67528614F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9B5C6-7EBE-2847-9D0C-4E0605278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4E46F-BE2F-9B42-B98B-C86283E02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C18D-0F5E-BB4C-92EC-15288D8ECA9A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B8F0F-AD33-F04E-8843-A25D4F4A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F4D64-3707-F748-90AA-195BC5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EC3-C9BC-DF4E-8D97-F6B2E70E06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Macintosh HD:Users:olgasegkou:Desktop:Στιγμιότυπο 2015-05-15, 14.43.32.png">
            <a:extLst>
              <a:ext uri="{FF2B5EF4-FFF2-40B4-BE49-F238E27FC236}">
                <a16:creationId xmlns:a16="http://schemas.microsoft.com/office/drawing/2014/main" id="{B62784C3-6066-9144-910A-45280385B79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74" y="31530"/>
            <a:ext cx="1515996" cy="9983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33964A-397C-6E40-A101-EB0C77B5A513}"/>
              </a:ext>
            </a:extLst>
          </p:cNvPr>
          <p:cNvSpPr/>
          <p:nvPr userDrawn="1"/>
        </p:nvSpPr>
        <p:spPr>
          <a:xfrm>
            <a:off x="247650" y="6548000"/>
            <a:ext cx="1169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F2F21"/>
                </a:solidFill>
              </a:rPr>
              <a:t>This project has received funding from the European Union’s Horizon 2020 research and innovation programme under grant agreement No 857159 </a:t>
            </a:r>
          </a:p>
        </p:txBody>
      </p:sp>
    </p:spTree>
    <p:extLst>
      <p:ext uri="{BB962C8B-B14F-4D97-AF65-F5344CB8AC3E}">
        <p14:creationId xmlns:p14="http://schemas.microsoft.com/office/powerpoint/2010/main" val="81169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CB378-8928-DC4C-8A69-7A14819A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E70AE-B00F-F045-B83E-FFDF91983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09C06-4660-A547-A8B7-18084591D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C18D-0F5E-BB4C-92EC-15288D8ECA9A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F2083-F931-8143-851F-1337C2A2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43C2E-699E-E34C-A3AA-F597B8ADB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73EC3-C9BC-DF4E-8D97-F6B2E70E06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food, game&#10;&#10;Description automatically generated">
            <a:extLst>
              <a:ext uri="{FF2B5EF4-FFF2-40B4-BE49-F238E27FC236}">
                <a16:creationId xmlns:a16="http://schemas.microsoft.com/office/drawing/2014/main" id="{0F940C49-445E-1A4C-B839-74309D4672F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372" y="159538"/>
            <a:ext cx="1938581" cy="10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game&#10;&#10;Description automatically generated">
            <a:extLst>
              <a:ext uri="{FF2B5EF4-FFF2-40B4-BE49-F238E27FC236}">
                <a16:creationId xmlns:a16="http://schemas.microsoft.com/office/drawing/2014/main" id="{0C063598-92F0-8F45-BEF8-B8173DF4B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267" y="296491"/>
            <a:ext cx="4520899" cy="25130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626D1F-98C9-7B4D-8FCB-B4FF4E44C62A}"/>
              </a:ext>
            </a:extLst>
          </p:cNvPr>
          <p:cNvSpPr/>
          <p:nvPr/>
        </p:nvSpPr>
        <p:spPr>
          <a:xfrm>
            <a:off x="1403412" y="2970380"/>
            <a:ext cx="9354065" cy="36625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400" b="1" dirty="0">
                <a:solidFill>
                  <a:srgbClr val="385623"/>
                </a:solidFill>
                <a:latin typeface="Arial" panose="020B0604020202020204" pitchFamily="34" charset="0"/>
              </a:rPr>
              <a:t>S</a:t>
            </a:r>
            <a:r>
              <a:rPr lang="en-GB" sz="2400" dirty="0">
                <a:solidFill>
                  <a:srgbClr val="385623"/>
                </a:solidFill>
                <a:latin typeface="Arial" panose="020B0604020202020204" pitchFamily="34" charset="0"/>
              </a:rPr>
              <a:t>mart and </a:t>
            </a:r>
            <a:r>
              <a:rPr lang="en-GB" sz="2400" b="1" dirty="0">
                <a:solidFill>
                  <a:srgbClr val="385623"/>
                </a:solidFill>
                <a:latin typeface="Arial" panose="020B0604020202020204" pitchFamily="34" charset="0"/>
              </a:rPr>
              <a:t>H</a:t>
            </a:r>
            <a:r>
              <a:rPr lang="en-GB" sz="2400" dirty="0">
                <a:solidFill>
                  <a:srgbClr val="385623"/>
                </a:solidFill>
                <a:latin typeface="Arial" panose="020B0604020202020204" pitchFamily="34" charset="0"/>
              </a:rPr>
              <a:t>ealthy </a:t>
            </a:r>
            <a:r>
              <a:rPr lang="en-GB" sz="2400" b="1" dirty="0">
                <a:solidFill>
                  <a:srgbClr val="385623"/>
                </a:solidFill>
                <a:latin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385623"/>
                </a:solidFill>
                <a:latin typeface="Arial" panose="020B0604020202020204" pitchFamily="34" charset="0"/>
              </a:rPr>
              <a:t>geing through </a:t>
            </a:r>
            <a:r>
              <a:rPr lang="en-GB" sz="2400" b="1" dirty="0">
                <a:solidFill>
                  <a:srgbClr val="385623"/>
                </a:solidFill>
                <a:latin typeface="Arial" panose="020B0604020202020204" pitchFamily="34" charset="0"/>
              </a:rPr>
              <a:t>P</a:t>
            </a:r>
            <a:r>
              <a:rPr lang="en-GB" sz="2400" dirty="0">
                <a:solidFill>
                  <a:srgbClr val="385623"/>
                </a:solidFill>
                <a:latin typeface="Arial" panose="020B0604020202020204" pitchFamily="34" charset="0"/>
              </a:rPr>
              <a:t>eople </a:t>
            </a:r>
            <a:r>
              <a:rPr lang="en-GB" sz="2400" b="1" dirty="0">
                <a:solidFill>
                  <a:srgbClr val="385623"/>
                </a:solidFill>
                <a:latin typeface="Arial" panose="020B0604020202020204" pitchFamily="34" charset="0"/>
              </a:rPr>
              <a:t>E</a:t>
            </a:r>
            <a:r>
              <a:rPr lang="en-GB" sz="2400" dirty="0">
                <a:solidFill>
                  <a:srgbClr val="385623"/>
                </a:solidFill>
                <a:latin typeface="Arial" panose="020B0604020202020204" pitchFamily="34" charset="0"/>
              </a:rPr>
              <a:t>ngaging in supportive </a:t>
            </a:r>
            <a:r>
              <a:rPr lang="en-GB" sz="2400" b="1" dirty="0">
                <a:solidFill>
                  <a:srgbClr val="385623"/>
                </a:solidFill>
                <a:latin typeface="Arial" panose="020B0604020202020204" pitchFamily="34" charset="0"/>
              </a:rPr>
              <a:t>S</a:t>
            </a:r>
            <a:r>
              <a:rPr lang="en-GB" sz="2400" dirty="0">
                <a:solidFill>
                  <a:srgbClr val="385623"/>
                </a:solidFill>
                <a:latin typeface="Arial" panose="020B0604020202020204" pitchFamily="34" charset="0"/>
              </a:rPr>
              <a:t>ystems</a:t>
            </a:r>
          </a:p>
          <a:p>
            <a:pPr algn="ctr"/>
            <a:endParaRPr lang="en-GB" sz="2400" dirty="0">
              <a:solidFill>
                <a:srgbClr val="385623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2200" dirty="0"/>
              <a:t>Anastasia Campbell</a:t>
            </a:r>
          </a:p>
          <a:p>
            <a:pPr algn="ctr"/>
            <a:r>
              <a:rPr lang="en-GB" sz="2200" dirty="0"/>
              <a:t>Project Manager</a:t>
            </a:r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Assisting Living and Learning (ALL) Institute, Maynooth University, Ireland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6 June 2023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4937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84F339F-7E99-4029-842B-2ABB32E10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69" y="3971925"/>
            <a:ext cx="9487861" cy="2229017"/>
          </a:xfrm>
          <a:prstGeom prst="rect">
            <a:avLst/>
          </a:prstGeom>
        </p:spPr>
      </p:pic>
      <p:pic>
        <p:nvPicPr>
          <p:cNvPr id="4" name="Picture 4" descr="A picture containing food, game&#10;&#10;Description automatically generated">
            <a:extLst>
              <a:ext uri="{FF2B5EF4-FFF2-40B4-BE49-F238E27FC236}">
                <a16:creationId xmlns:a16="http://schemas.microsoft.com/office/drawing/2014/main" id="{E188B12D-8945-4620-B6E2-53D112C4D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078741" cy="2823098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D6FDA73F-B5E4-43C3-A3A8-D5CF02A9D5D8}"/>
              </a:ext>
            </a:extLst>
          </p:cNvPr>
          <p:cNvSpPr/>
          <p:nvPr/>
        </p:nvSpPr>
        <p:spPr>
          <a:xfrm>
            <a:off x="5124376" y="794297"/>
            <a:ext cx="4686373" cy="12289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mart and 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ealthy 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geing through 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eople 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ngaging in supportive 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ystems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3F74D-C585-CE7A-E681-481B1DC22250}"/>
              </a:ext>
            </a:extLst>
          </p:cNvPr>
          <p:cNvSpPr txBox="1"/>
          <p:nvPr/>
        </p:nvSpPr>
        <p:spPr>
          <a:xfrm>
            <a:off x="1828798" y="5324222"/>
            <a:ext cx="2503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shapes.info@mu.ie</a:t>
            </a:r>
          </a:p>
        </p:txBody>
      </p:sp>
    </p:spTree>
    <p:extLst>
      <p:ext uri="{BB962C8B-B14F-4D97-AF65-F5344CB8AC3E}">
        <p14:creationId xmlns:p14="http://schemas.microsoft.com/office/powerpoint/2010/main" val="337966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8DBF72-8F60-0F41-BF94-DC7C9BB73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614416"/>
              </p:ext>
            </p:extLst>
          </p:nvPr>
        </p:nvGraphicFramePr>
        <p:xfrm>
          <a:off x="378616" y="1343025"/>
          <a:ext cx="6258941" cy="497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889B632-B154-994E-9965-1F744D8CD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133" y="1082506"/>
            <a:ext cx="5497251" cy="5497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3653" y="151497"/>
            <a:ext cx="3556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SHAPES in Numbers</a:t>
            </a:r>
          </a:p>
        </p:txBody>
      </p:sp>
    </p:spTree>
    <p:extLst>
      <p:ext uri="{BB962C8B-B14F-4D97-AF65-F5344CB8AC3E}">
        <p14:creationId xmlns:p14="http://schemas.microsoft.com/office/powerpoint/2010/main" val="316188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gure" descr="figure.im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1076" y="738664"/>
            <a:ext cx="8469848" cy="5776436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52400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dirty="0"/>
              <a:t>Figure 2. Breakdown of fields of expertise within the SHAPES Consortium.</a:t>
            </a:r>
            <a:endParaRPr dirty="0"/>
          </a:p>
        </p:txBody>
      </p:sp>
      <p:sp>
        <p:nvSpPr>
          <p:cNvPr id="3" name="TextBox 3"/>
          <p:cNvSpPr txBox="1"/>
          <p:nvPr/>
        </p:nvSpPr>
        <p:spPr>
          <a:xfrm>
            <a:off x="1981200" y="6515100"/>
            <a:ext cx="5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000" dirty="0"/>
              <a:t>Seidel K, Labor M, Lombard-Vance R et al. Implementation of a pan-European ecosystem and an interoperable platform for Smart and Healthy Ageing in Europe: An Innovation Action research protocol [version 1]. Open Res Europe 2022, 2:85 (doi: 10.12688/openreseurope.14827.1)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543AD2-59F3-4223-B150-88E7EA228D7A}"/>
              </a:ext>
            </a:extLst>
          </p:cNvPr>
          <p:cNvSpPr/>
          <p:nvPr/>
        </p:nvSpPr>
        <p:spPr>
          <a:xfrm>
            <a:off x="287130" y="1343799"/>
            <a:ext cx="51884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THE VISION</a:t>
            </a:r>
          </a:p>
          <a:p>
            <a:pPr algn="ctr"/>
            <a:endParaRPr lang="en-GB" sz="2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SHAPES Innovation Action (IA) will </a:t>
            </a:r>
            <a:r>
              <a:rPr lang="en-GB" sz="2400" b="1" dirty="0"/>
              <a:t>build, pilot </a:t>
            </a:r>
            <a:r>
              <a:rPr lang="en-GB" sz="2400" dirty="0"/>
              <a:t>and </a:t>
            </a:r>
            <a:r>
              <a:rPr lang="en-GB" sz="2400" b="1" dirty="0"/>
              <a:t>deploy</a:t>
            </a:r>
            <a:r>
              <a:rPr lang="en-GB" sz="2400" dirty="0"/>
              <a:t> a </a:t>
            </a:r>
            <a:r>
              <a:rPr lang="en-GB" sz="2400" b="1" dirty="0"/>
              <a:t>large-scale, EU-standardised, open platform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 facilitate </a:t>
            </a:r>
            <a:r>
              <a:rPr lang="en-GB" sz="2400" b="1" dirty="0"/>
              <a:t>long-term healthy and active ageing and the maintenance of a high-quality of life, in the community. </a:t>
            </a:r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E75207-BB7E-B148-81EB-362B49F661EA}"/>
              </a:ext>
            </a:extLst>
          </p:cNvPr>
          <p:cNvGrpSpPr/>
          <p:nvPr/>
        </p:nvGrpSpPr>
        <p:grpSpPr>
          <a:xfrm>
            <a:off x="6013623" y="0"/>
            <a:ext cx="6178377" cy="6573795"/>
            <a:chOff x="3839653" y="877330"/>
            <a:chExt cx="4414661" cy="53504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B58A57-DDD4-1D4B-8B11-740DF9D2EF3E}"/>
                </a:ext>
              </a:extLst>
            </p:cNvPr>
            <p:cNvSpPr/>
            <p:nvPr/>
          </p:nvSpPr>
          <p:spPr>
            <a:xfrm>
              <a:off x="3839653" y="877330"/>
              <a:ext cx="4414661" cy="53504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9" name="Retângulo 2">
              <a:extLst>
                <a:ext uri="{FF2B5EF4-FFF2-40B4-BE49-F238E27FC236}">
                  <a16:creationId xmlns:a16="http://schemas.microsoft.com/office/drawing/2014/main" id="{5932B5C3-26C6-D244-B19F-FCAE77ED4F29}"/>
                </a:ext>
              </a:extLst>
            </p:cNvPr>
            <p:cNvSpPr/>
            <p:nvPr/>
          </p:nvSpPr>
          <p:spPr>
            <a:xfrm>
              <a:off x="4685837" y="1050370"/>
              <a:ext cx="3379104" cy="98909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>
                <a:lnSpc>
                  <a:spcPts val="1814"/>
                </a:lnSpc>
              </a:pPr>
              <a:endParaRPr lang="en-US" sz="2400" b="1" u="sng" baseline="30000" dirty="0">
                <a:solidFill>
                  <a:schemeClr val="bg1"/>
                </a:solidFill>
                <a:latin typeface="Montserrat" panose="00000500000000000000" pitchFamily="50" charset="0"/>
              </a:endParaRPr>
            </a:p>
            <a:p>
              <a:pPr>
                <a:lnSpc>
                  <a:spcPts val="1814"/>
                </a:lnSpc>
              </a:pPr>
              <a:r>
                <a:rPr lang="en-US" sz="2400" b="1" u="sng" baseline="300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SHAPES DIGITAL TECHNOLOGIES: </a:t>
              </a:r>
              <a:r>
                <a:rPr lang="en-US" sz="2400" baseline="30000" dirty="0">
                  <a:solidFill>
                    <a:sysClr val="windowText" lastClr="000000"/>
                  </a:solidFill>
                  <a:latin typeface="Montserrat" panose="00000500000000000000" pitchFamily="50" charset="0"/>
                </a:rPr>
                <a:t>Include assistive robots, eHealth sensors and wearables, Internet of Things (IoT)-enabled devices and mobile applications.</a:t>
              </a:r>
            </a:p>
          </p:txBody>
        </p:sp>
        <p:sp>
          <p:nvSpPr>
            <p:cNvPr id="10" name="Retângulo 3">
              <a:extLst>
                <a:ext uri="{FF2B5EF4-FFF2-40B4-BE49-F238E27FC236}">
                  <a16:creationId xmlns:a16="http://schemas.microsoft.com/office/drawing/2014/main" id="{B63CB348-E0AF-D944-A398-4FC39DA44038}"/>
                </a:ext>
              </a:extLst>
            </p:cNvPr>
            <p:cNvSpPr/>
            <p:nvPr/>
          </p:nvSpPr>
          <p:spPr>
            <a:xfrm>
              <a:off x="4670047" y="2279888"/>
              <a:ext cx="3379103" cy="75642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>
                <a:lnSpc>
                  <a:spcPts val="1814"/>
                </a:lnSpc>
              </a:pPr>
              <a:endParaRPr lang="en-US" sz="2400" b="1" u="sng" baseline="30000" dirty="0">
                <a:solidFill>
                  <a:schemeClr val="bg1"/>
                </a:solidFill>
                <a:latin typeface="Montserrat" panose="00000500000000000000" pitchFamily="50" charset="0"/>
              </a:endParaRPr>
            </a:p>
            <a:p>
              <a:pPr>
                <a:lnSpc>
                  <a:spcPts val="1814"/>
                </a:lnSpc>
              </a:pPr>
              <a:r>
                <a:rPr lang="en-US" sz="2400" b="1" u="sng" baseline="300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SHAPES ECOSYSTEM:</a:t>
              </a:r>
              <a:r>
                <a:rPr lang="en-US" sz="2400" baseline="30000" dirty="0">
                  <a:solidFill>
                    <a:schemeClr val="bg1"/>
                  </a:solidFill>
                  <a:latin typeface="BiomeW01-NarrowSemiBold" panose="020B0706030004020804" pitchFamily="34" charset="0"/>
                </a:rPr>
                <a:t> </a:t>
              </a:r>
              <a:r>
                <a:rPr lang="en-US" sz="2400" baseline="30000" dirty="0">
                  <a:solidFill>
                    <a:srgbClr val="000000"/>
                  </a:solidFill>
                  <a:latin typeface="Montserrat" panose="00000500000000000000" pitchFamily="50" charset="0"/>
                </a:rPr>
                <a:t>A network of relevant users and key stakeholders working together to scale-up Platform and digital technologies.</a:t>
              </a:r>
            </a:p>
          </p:txBody>
        </p:sp>
        <p:sp>
          <p:nvSpPr>
            <p:cNvPr id="12" name="Retângulo 4">
              <a:extLst>
                <a:ext uri="{FF2B5EF4-FFF2-40B4-BE49-F238E27FC236}">
                  <a16:creationId xmlns:a16="http://schemas.microsoft.com/office/drawing/2014/main" id="{13F6FA18-EEFD-D944-A899-D3B70349D1E0}"/>
                </a:ext>
              </a:extLst>
            </p:cNvPr>
            <p:cNvSpPr/>
            <p:nvPr/>
          </p:nvSpPr>
          <p:spPr>
            <a:xfrm>
              <a:off x="4670047" y="3297791"/>
              <a:ext cx="3379103" cy="98909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>
                <a:lnSpc>
                  <a:spcPts val="1814"/>
                </a:lnSpc>
              </a:pPr>
              <a:endParaRPr lang="en-US" sz="2400" b="1" u="sng" baseline="30000" dirty="0">
                <a:solidFill>
                  <a:schemeClr val="bg1"/>
                </a:solidFill>
                <a:latin typeface="Montserrat" panose="00000500000000000000" pitchFamily="50" charset="0"/>
              </a:endParaRPr>
            </a:p>
            <a:p>
              <a:pPr>
                <a:lnSpc>
                  <a:spcPts val="1814"/>
                </a:lnSpc>
              </a:pPr>
              <a:r>
                <a:rPr lang="en-US" sz="2400" b="1" u="sng" baseline="300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SHAPES MARKETPLACE:</a:t>
              </a:r>
              <a:r>
                <a:rPr lang="en-US" sz="2400" baseline="30000" dirty="0">
                  <a:solidFill>
                    <a:schemeClr val="bg1"/>
                  </a:solidFill>
                  <a:latin typeface="BiomeW01-NarrowSemiBold" panose="020B0706030004020804" pitchFamily="34" charset="0"/>
                </a:rPr>
                <a:t> </a:t>
              </a:r>
              <a:r>
                <a:rPr lang="en-US" sz="2400" baseline="30000" dirty="0">
                  <a:solidFill>
                    <a:srgbClr val="000000"/>
                  </a:solidFill>
                  <a:latin typeface="Montserrat" panose="00000500000000000000" pitchFamily="50" charset="0"/>
                </a:rPr>
                <a:t>Seeks to connect demand and supply across health and social care</a:t>
              </a:r>
              <a:r>
                <a:rPr lang="en-US" sz="2400" dirty="0">
                  <a:solidFill>
                    <a:srgbClr val="000000"/>
                  </a:solidFill>
                  <a:latin typeface="Montserrat" panose="00000500000000000000" pitchFamily="50" charset="0"/>
                </a:rPr>
                <a:t> </a:t>
              </a:r>
              <a:r>
                <a:rPr lang="en-US" sz="2400" baseline="30000" dirty="0">
                  <a:solidFill>
                    <a:srgbClr val="000000"/>
                  </a:solidFill>
                  <a:latin typeface="Montserrat" panose="00000500000000000000" pitchFamily="50" charset="0"/>
                </a:rPr>
                <a:t>delivery, and to facilitate the co-creation of affordable, effective and trustworthy solutions.</a:t>
              </a:r>
            </a:p>
          </p:txBody>
        </p:sp>
        <p:sp>
          <p:nvSpPr>
            <p:cNvPr id="13" name="Retângulo 5">
              <a:extLst>
                <a:ext uri="{FF2B5EF4-FFF2-40B4-BE49-F238E27FC236}">
                  <a16:creationId xmlns:a16="http://schemas.microsoft.com/office/drawing/2014/main" id="{0F97090E-99A4-DC4B-93F7-0C7A6B428B88}"/>
                </a:ext>
              </a:extLst>
            </p:cNvPr>
            <p:cNvSpPr/>
            <p:nvPr/>
          </p:nvSpPr>
          <p:spPr>
            <a:xfrm>
              <a:off x="4685837" y="4527309"/>
              <a:ext cx="3379103" cy="145062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>
                <a:lnSpc>
                  <a:spcPts val="1814"/>
                </a:lnSpc>
              </a:pPr>
              <a:endParaRPr lang="en-US" sz="2400" b="1" u="sng" baseline="30000" dirty="0">
                <a:solidFill>
                  <a:schemeClr val="bg1"/>
                </a:solidFill>
                <a:latin typeface="Montserrat" panose="00000500000000000000" pitchFamily="50" charset="0"/>
              </a:endParaRPr>
            </a:p>
            <a:p>
              <a:pPr>
                <a:lnSpc>
                  <a:spcPts val="1814"/>
                </a:lnSpc>
              </a:pPr>
              <a:r>
                <a:rPr lang="en-US" sz="2400" b="1" u="sng" baseline="300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SHAPES RECOMMENDATIONS: </a:t>
              </a:r>
              <a:r>
                <a:rPr lang="en-US" sz="2400" baseline="30000" dirty="0">
                  <a:solidFill>
                    <a:srgbClr val="000000"/>
                  </a:solidFill>
                  <a:latin typeface="Montserrat" panose="00000500000000000000" pitchFamily="50" charset="0"/>
                </a:rPr>
                <a:t>Provide guidelines, a roadmap and an action plan, including a set of priorities dedicated to standardisation, to support key EU stakeholders to foster the large-scale deployment and adoption of  digital technologies and new integrated care services in Europe.</a:t>
              </a:r>
            </a:p>
          </p:txBody>
        </p:sp>
        <p:pic>
          <p:nvPicPr>
            <p:cNvPr id="14" name="Picture 2" descr="Technology Icon 3761633">
              <a:extLst>
                <a:ext uri="{FF2B5EF4-FFF2-40B4-BE49-F238E27FC236}">
                  <a16:creationId xmlns:a16="http://schemas.microsoft.com/office/drawing/2014/main" id="{14174453-8F3F-8A45-A174-9F020E1605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279" y="1167297"/>
              <a:ext cx="737157" cy="737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energy ecosystem Icon 3782624">
              <a:extLst>
                <a:ext uri="{FF2B5EF4-FFF2-40B4-BE49-F238E27FC236}">
                  <a16:creationId xmlns:a16="http://schemas.microsoft.com/office/drawing/2014/main" id="{DD8C4214-FEED-8B48-A363-7A612D484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278" y="2324107"/>
              <a:ext cx="737157" cy="737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marketplace Icon 690293">
              <a:extLst>
                <a:ext uri="{FF2B5EF4-FFF2-40B4-BE49-F238E27FC236}">
                  <a16:creationId xmlns:a16="http://schemas.microsoft.com/office/drawing/2014/main" id="{013E4E00-F64B-7B4E-921F-35C73456E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661" y="3502828"/>
              <a:ext cx="656389" cy="65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recommendation Icon 3203763">
              <a:extLst>
                <a:ext uri="{FF2B5EF4-FFF2-40B4-BE49-F238E27FC236}">
                  <a16:creationId xmlns:a16="http://schemas.microsoft.com/office/drawing/2014/main" id="{BDF7A844-B47E-9B4C-83D9-CED449DCC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653" y="4876299"/>
              <a:ext cx="814404" cy="814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289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55B6-48E2-334C-93EA-27DB78B1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44DAE-3B9F-5847-A0EE-944CA0C36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" y="0"/>
            <a:ext cx="12072079" cy="65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9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4D315A-964D-AE49-A799-909E6FB16B58}"/>
              </a:ext>
            </a:extLst>
          </p:cNvPr>
          <p:cNvGrpSpPr/>
          <p:nvPr/>
        </p:nvGrpSpPr>
        <p:grpSpPr>
          <a:xfrm>
            <a:off x="2150200" y="1756667"/>
            <a:ext cx="7891600" cy="3426420"/>
            <a:chOff x="2150200" y="1666842"/>
            <a:chExt cx="7891600" cy="34264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8A54DA-3F55-7A4A-BC6B-392A2B1E9020}"/>
                </a:ext>
              </a:extLst>
            </p:cNvPr>
            <p:cNvGrpSpPr/>
            <p:nvPr/>
          </p:nvGrpSpPr>
          <p:grpSpPr>
            <a:xfrm>
              <a:off x="2150200" y="1666842"/>
              <a:ext cx="7891600" cy="3426420"/>
              <a:chOff x="23748999" y="8635999"/>
              <a:chExt cx="3328672" cy="1445262"/>
            </a:xfrm>
          </p:grpSpPr>
          <p:sp>
            <p:nvSpPr>
              <p:cNvPr id="11" name="Shape">
                <a:extLst>
                  <a:ext uri="{FF2B5EF4-FFF2-40B4-BE49-F238E27FC236}">
                    <a16:creationId xmlns:a16="http://schemas.microsoft.com/office/drawing/2014/main" id="{A001FCAE-E116-FE4F-BE1E-F5E793BEA9F7}"/>
                  </a:ext>
                </a:extLst>
              </p:cNvPr>
              <p:cNvSpPr/>
              <p:nvPr/>
            </p:nvSpPr>
            <p:spPr>
              <a:xfrm>
                <a:off x="24383999" y="9372599"/>
                <a:ext cx="788672" cy="708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1600" extrusionOk="0">
                    <a:moveTo>
                      <a:pt x="14670" y="0"/>
                    </a:moveTo>
                    <a:lnTo>
                      <a:pt x="6690" y="0"/>
                    </a:lnTo>
                    <a:cubicBezTo>
                      <a:pt x="5727" y="0"/>
                      <a:pt x="4833" y="581"/>
                      <a:pt x="4351" y="1510"/>
                    </a:cubicBezTo>
                    <a:lnTo>
                      <a:pt x="362" y="9290"/>
                    </a:lnTo>
                    <a:cubicBezTo>
                      <a:pt x="-120" y="10219"/>
                      <a:pt x="-120" y="11381"/>
                      <a:pt x="362" y="12310"/>
                    </a:cubicBezTo>
                    <a:lnTo>
                      <a:pt x="4351" y="20090"/>
                    </a:lnTo>
                    <a:cubicBezTo>
                      <a:pt x="4833" y="21019"/>
                      <a:pt x="5727" y="21600"/>
                      <a:pt x="6690" y="21600"/>
                    </a:cubicBezTo>
                    <a:lnTo>
                      <a:pt x="14670" y="21600"/>
                    </a:lnTo>
                    <a:cubicBezTo>
                      <a:pt x="15633" y="21600"/>
                      <a:pt x="16527" y="21019"/>
                      <a:pt x="17009" y="20090"/>
                    </a:cubicBezTo>
                    <a:lnTo>
                      <a:pt x="20998" y="12310"/>
                    </a:lnTo>
                    <a:cubicBezTo>
                      <a:pt x="21480" y="11381"/>
                      <a:pt x="21480" y="10219"/>
                      <a:pt x="20998" y="9290"/>
                    </a:cubicBezTo>
                    <a:lnTo>
                      <a:pt x="17009" y="1510"/>
                    </a:lnTo>
                    <a:cubicBezTo>
                      <a:pt x="16527" y="542"/>
                      <a:pt x="15633" y="0"/>
                      <a:pt x="14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800" dirty="0"/>
              </a:p>
            </p:txBody>
          </p:sp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ACE17A8B-5E87-0141-A483-96A3A1930A47}"/>
                  </a:ext>
                </a:extLst>
              </p:cNvPr>
              <p:cNvSpPr/>
              <p:nvPr/>
            </p:nvSpPr>
            <p:spPr>
              <a:xfrm>
                <a:off x="24383999" y="8635999"/>
                <a:ext cx="788672" cy="708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1600" extrusionOk="0">
                    <a:moveTo>
                      <a:pt x="14670" y="0"/>
                    </a:moveTo>
                    <a:lnTo>
                      <a:pt x="6690" y="0"/>
                    </a:lnTo>
                    <a:cubicBezTo>
                      <a:pt x="5727" y="0"/>
                      <a:pt x="4833" y="581"/>
                      <a:pt x="4351" y="1510"/>
                    </a:cubicBezTo>
                    <a:lnTo>
                      <a:pt x="362" y="9290"/>
                    </a:lnTo>
                    <a:cubicBezTo>
                      <a:pt x="-120" y="10219"/>
                      <a:pt x="-120" y="11381"/>
                      <a:pt x="362" y="12310"/>
                    </a:cubicBezTo>
                    <a:lnTo>
                      <a:pt x="4351" y="20090"/>
                    </a:lnTo>
                    <a:cubicBezTo>
                      <a:pt x="4833" y="21019"/>
                      <a:pt x="5727" y="21600"/>
                      <a:pt x="6690" y="21600"/>
                    </a:cubicBezTo>
                    <a:lnTo>
                      <a:pt x="14670" y="21600"/>
                    </a:lnTo>
                    <a:cubicBezTo>
                      <a:pt x="15633" y="21600"/>
                      <a:pt x="16527" y="21019"/>
                      <a:pt x="17009" y="20090"/>
                    </a:cubicBezTo>
                    <a:lnTo>
                      <a:pt x="20998" y="12310"/>
                    </a:lnTo>
                    <a:cubicBezTo>
                      <a:pt x="21480" y="11381"/>
                      <a:pt x="21480" y="10219"/>
                      <a:pt x="20998" y="9290"/>
                    </a:cubicBezTo>
                    <a:lnTo>
                      <a:pt x="17009" y="1510"/>
                    </a:lnTo>
                    <a:cubicBezTo>
                      <a:pt x="16527" y="581"/>
                      <a:pt x="15633" y="0"/>
                      <a:pt x="146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800" dirty="0"/>
              </a:p>
            </p:txBody>
          </p:sp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B8CB98FA-16A8-4846-A569-1A3B9480BA77}"/>
                  </a:ext>
                </a:extLst>
              </p:cNvPr>
              <p:cNvSpPr/>
              <p:nvPr/>
            </p:nvSpPr>
            <p:spPr>
              <a:xfrm>
                <a:off x="23748999" y="9004299"/>
                <a:ext cx="788672" cy="708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1600" extrusionOk="0">
                    <a:moveTo>
                      <a:pt x="14670" y="0"/>
                    </a:moveTo>
                    <a:lnTo>
                      <a:pt x="6690" y="0"/>
                    </a:lnTo>
                    <a:cubicBezTo>
                      <a:pt x="5727" y="0"/>
                      <a:pt x="4833" y="581"/>
                      <a:pt x="4351" y="1510"/>
                    </a:cubicBezTo>
                    <a:lnTo>
                      <a:pt x="362" y="9290"/>
                    </a:lnTo>
                    <a:cubicBezTo>
                      <a:pt x="-120" y="10219"/>
                      <a:pt x="-120" y="11381"/>
                      <a:pt x="362" y="12310"/>
                    </a:cubicBezTo>
                    <a:lnTo>
                      <a:pt x="4351" y="20090"/>
                    </a:lnTo>
                    <a:cubicBezTo>
                      <a:pt x="4833" y="21019"/>
                      <a:pt x="5727" y="21600"/>
                      <a:pt x="6690" y="21600"/>
                    </a:cubicBezTo>
                    <a:lnTo>
                      <a:pt x="14670" y="21600"/>
                    </a:lnTo>
                    <a:cubicBezTo>
                      <a:pt x="15633" y="21600"/>
                      <a:pt x="16527" y="21019"/>
                      <a:pt x="17009" y="20090"/>
                    </a:cubicBezTo>
                    <a:lnTo>
                      <a:pt x="20998" y="12310"/>
                    </a:lnTo>
                    <a:cubicBezTo>
                      <a:pt x="21480" y="11381"/>
                      <a:pt x="21480" y="10219"/>
                      <a:pt x="20998" y="9290"/>
                    </a:cubicBezTo>
                    <a:lnTo>
                      <a:pt x="17009" y="1510"/>
                    </a:lnTo>
                    <a:cubicBezTo>
                      <a:pt x="16527" y="581"/>
                      <a:pt x="15633" y="0"/>
                      <a:pt x="146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800" dirty="0"/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E0405679-C34F-C74B-8817-C3DCF1E9C2C6}"/>
                  </a:ext>
                </a:extLst>
              </p:cNvPr>
              <p:cNvSpPr/>
              <p:nvPr/>
            </p:nvSpPr>
            <p:spPr>
              <a:xfrm>
                <a:off x="24345900" y="9143999"/>
                <a:ext cx="148438" cy="122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0" h="20371" extrusionOk="0">
                    <a:moveTo>
                      <a:pt x="1373" y="15882"/>
                    </a:moveTo>
                    <a:cubicBezTo>
                      <a:pt x="3638" y="20118"/>
                      <a:pt x="8167" y="21600"/>
                      <a:pt x="11999" y="19271"/>
                    </a:cubicBezTo>
                    <a:cubicBezTo>
                      <a:pt x="13567" y="18423"/>
                      <a:pt x="14786" y="16941"/>
                      <a:pt x="15483" y="15247"/>
                    </a:cubicBezTo>
                    <a:cubicBezTo>
                      <a:pt x="15831" y="14400"/>
                      <a:pt x="16179" y="13765"/>
                      <a:pt x="16354" y="12918"/>
                    </a:cubicBezTo>
                    <a:cubicBezTo>
                      <a:pt x="16354" y="12494"/>
                      <a:pt x="16528" y="12282"/>
                      <a:pt x="16528" y="11859"/>
                    </a:cubicBezTo>
                    <a:cubicBezTo>
                      <a:pt x="17050" y="9529"/>
                      <a:pt x="18096" y="7623"/>
                      <a:pt x="20012" y="6353"/>
                    </a:cubicBezTo>
                    <a:lnTo>
                      <a:pt x="19141" y="4447"/>
                    </a:lnTo>
                    <a:cubicBezTo>
                      <a:pt x="18967" y="4235"/>
                      <a:pt x="19141" y="3812"/>
                      <a:pt x="19315" y="3600"/>
                    </a:cubicBezTo>
                    <a:lnTo>
                      <a:pt x="19315" y="3600"/>
                    </a:lnTo>
                    <a:cubicBezTo>
                      <a:pt x="19489" y="3388"/>
                      <a:pt x="19838" y="3600"/>
                      <a:pt x="20012" y="3812"/>
                    </a:cubicBezTo>
                    <a:lnTo>
                      <a:pt x="20360" y="4659"/>
                    </a:lnTo>
                    <a:lnTo>
                      <a:pt x="20360" y="2329"/>
                    </a:lnTo>
                    <a:cubicBezTo>
                      <a:pt x="20360" y="1906"/>
                      <a:pt x="20186" y="1694"/>
                      <a:pt x="20012" y="1482"/>
                    </a:cubicBezTo>
                    <a:lnTo>
                      <a:pt x="18270" y="423"/>
                    </a:lnTo>
                    <a:lnTo>
                      <a:pt x="18618" y="1271"/>
                    </a:lnTo>
                    <a:cubicBezTo>
                      <a:pt x="18792" y="1482"/>
                      <a:pt x="18618" y="1906"/>
                      <a:pt x="18444" y="2118"/>
                    </a:cubicBezTo>
                    <a:lnTo>
                      <a:pt x="18444" y="2118"/>
                    </a:lnTo>
                    <a:cubicBezTo>
                      <a:pt x="18270" y="2329"/>
                      <a:pt x="17921" y="2118"/>
                      <a:pt x="17747" y="1906"/>
                    </a:cubicBezTo>
                    <a:lnTo>
                      <a:pt x="16702" y="0"/>
                    </a:lnTo>
                    <a:cubicBezTo>
                      <a:pt x="14960" y="1271"/>
                      <a:pt x="12870" y="1694"/>
                      <a:pt x="11128" y="1059"/>
                    </a:cubicBezTo>
                    <a:cubicBezTo>
                      <a:pt x="10779" y="1059"/>
                      <a:pt x="10605" y="847"/>
                      <a:pt x="10257" y="847"/>
                    </a:cubicBezTo>
                    <a:cubicBezTo>
                      <a:pt x="9560" y="635"/>
                      <a:pt x="8863" y="635"/>
                      <a:pt x="8167" y="635"/>
                    </a:cubicBezTo>
                    <a:cubicBezTo>
                      <a:pt x="6773" y="635"/>
                      <a:pt x="5379" y="1059"/>
                      <a:pt x="4160" y="2118"/>
                    </a:cubicBezTo>
                    <a:cubicBezTo>
                      <a:pt x="-21" y="4659"/>
                      <a:pt x="-1240" y="11223"/>
                      <a:pt x="1373" y="15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800" dirty="0"/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70FF3ADA-7302-F74A-9F71-0AB31BA215AB}"/>
                  </a:ext>
                </a:extLst>
              </p:cNvPr>
              <p:cNvSpPr/>
              <p:nvPr/>
            </p:nvSpPr>
            <p:spPr>
              <a:xfrm>
                <a:off x="24428911" y="9519111"/>
                <a:ext cx="148880" cy="122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0008" extrusionOk="0">
                    <a:moveTo>
                      <a:pt x="19668" y="14746"/>
                    </a:moveTo>
                    <a:cubicBezTo>
                      <a:pt x="21600" y="10385"/>
                      <a:pt x="20371" y="4985"/>
                      <a:pt x="17034" y="2077"/>
                    </a:cubicBezTo>
                    <a:cubicBezTo>
                      <a:pt x="15629" y="831"/>
                      <a:pt x="13873" y="416"/>
                      <a:pt x="12293" y="416"/>
                    </a:cubicBezTo>
                    <a:cubicBezTo>
                      <a:pt x="11590" y="416"/>
                      <a:pt x="10888" y="416"/>
                      <a:pt x="10186" y="623"/>
                    </a:cubicBezTo>
                    <a:cubicBezTo>
                      <a:pt x="9834" y="623"/>
                      <a:pt x="9659" y="831"/>
                      <a:pt x="9307" y="831"/>
                    </a:cubicBezTo>
                    <a:cubicBezTo>
                      <a:pt x="7376" y="1454"/>
                      <a:pt x="5444" y="1038"/>
                      <a:pt x="3512" y="0"/>
                    </a:cubicBezTo>
                    <a:lnTo>
                      <a:pt x="2634" y="1869"/>
                    </a:lnTo>
                    <a:cubicBezTo>
                      <a:pt x="2459" y="2077"/>
                      <a:pt x="2107" y="2285"/>
                      <a:pt x="1932" y="2077"/>
                    </a:cubicBezTo>
                    <a:lnTo>
                      <a:pt x="1932" y="2077"/>
                    </a:lnTo>
                    <a:cubicBezTo>
                      <a:pt x="1756" y="1869"/>
                      <a:pt x="1581" y="1454"/>
                      <a:pt x="1756" y="1246"/>
                    </a:cubicBezTo>
                    <a:lnTo>
                      <a:pt x="2107" y="415"/>
                    </a:lnTo>
                    <a:lnTo>
                      <a:pt x="351" y="1454"/>
                    </a:lnTo>
                    <a:cubicBezTo>
                      <a:pt x="176" y="1661"/>
                      <a:pt x="0" y="1869"/>
                      <a:pt x="0" y="2285"/>
                    </a:cubicBezTo>
                    <a:lnTo>
                      <a:pt x="0" y="4569"/>
                    </a:lnTo>
                    <a:lnTo>
                      <a:pt x="351" y="3738"/>
                    </a:lnTo>
                    <a:cubicBezTo>
                      <a:pt x="527" y="3531"/>
                      <a:pt x="878" y="3323"/>
                      <a:pt x="1054" y="3531"/>
                    </a:cubicBezTo>
                    <a:lnTo>
                      <a:pt x="1054" y="3531"/>
                    </a:lnTo>
                    <a:cubicBezTo>
                      <a:pt x="1229" y="3738"/>
                      <a:pt x="1405" y="4154"/>
                      <a:pt x="1229" y="4361"/>
                    </a:cubicBezTo>
                    <a:lnTo>
                      <a:pt x="351" y="6231"/>
                    </a:lnTo>
                    <a:cubicBezTo>
                      <a:pt x="2107" y="7477"/>
                      <a:pt x="3336" y="9346"/>
                      <a:pt x="3863" y="11631"/>
                    </a:cubicBezTo>
                    <a:cubicBezTo>
                      <a:pt x="3863" y="12046"/>
                      <a:pt x="4039" y="12254"/>
                      <a:pt x="4039" y="12669"/>
                    </a:cubicBezTo>
                    <a:cubicBezTo>
                      <a:pt x="4214" y="13500"/>
                      <a:pt x="4566" y="14331"/>
                      <a:pt x="4917" y="14954"/>
                    </a:cubicBezTo>
                    <a:cubicBezTo>
                      <a:pt x="5619" y="16408"/>
                      <a:pt x="6673" y="17654"/>
                      <a:pt x="7902" y="18484"/>
                    </a:cubicBezTo>
                    <a:cubicBezTo>
                      <a:pt x="12293" y="21600"/>
                      <a:pt x="17561" y="19731"/>
                      <a:pt x="19668" y="1474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800" dirty="0"/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A5E5A677-987C-F24C-B3C2-8BC71B11E276}"/>
                  </a:ext>
                </a:extLst>
              </p:cNvPr>
              <p:cNvSpPr/>
              <p:nvPr/>
            </p:nvSpPr>
            <p:spPr>
              <a:xfrm>
                <a:off x="25653999" y="8635999"/>
                <a:ext cx="788672" cy="708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1600" extrusionOk="0">
                    <a:moveTo>
                      <a:pt x="6690" y="21600"/>
                    </a:moveTo>
                    <a:lnTo>
                      <a:pt x="14670" y="21600"/>
                    </a:lnTo>
                    <a:cubicBezTo>
                      <a:pt x="15633" y="21600"/>
                      <a:pt x="16527" y="21019"/>
                      <a:pt x="17009" y="20090"/>
                    </a:cubicBezTo>
                    <a:lnTo>
                      <a:pt x="20999" y="12310"/>
                    </a:lnTo>
                    <a:cubicBezTo>
                      <a:pt x="21480" y="11381"/>
                      <a:pt x="21480" y="10219"/>
                      <a:pt x="20999" y="9290"/>
                    </a:cubicBezTo>
                    <a:lnTo>
                      <a:pt x="17009" y="1510"/>
                    </a:lnTo>
                    <a:cubicBezTo>
                      <a:pt x="16527" y="581"/>
                      <a:pt x="15633" y="0"/>
                      <a:pt x="14670" y="0"/>
                    </a:cubicBezTo>
                    <a:lnTo>
                      <a:pt x="6690" y="0"/>
                    </a:lnTo>
                    <a:cubicBezTo>
                      <a:pt x="5727" y="0"/>
                      <a:pt x="4833" y="581"/>
                      <a:pt x="4351" y="1510"/>
                    </a:cubicBezTo>
                    <a:lnTo>
                      <a:pt x="362" y="9290"/>
                    </a:lnTo>
                    <a:cubicBezTo>
                      <a:pt x="-120" y="10219"/>
                      <a:pt x="-120" y="11381"/>
                      <a:pt x="362" y="12310"/>
                    </a:cubicBezTo>
                    <a:lnTo>
                      <a:pt x="4351" y="20090"/>
                    </a:lnTo>
                    <a:cubicBezTo>
                      <a:pt x="4867" y="21019"/>
                      <a:pt x="5762" y="21600"/>
                      <a:pt x="6690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800" dirty="0"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042FF1A5-5E08-BA4B-BE84-77AEBACD96B4}"/>
                  </a:ext>
                </a:extLst>
              </p:cNvPr>
              <p:cNvSpPr/>
              <p:nvPr/>
            </p:nvSpPr>
            <p:spPr>
              <a:xfrm>
                <a:off x="25653999" y="9372599"/>
                <a:ext cx="788672" cy="708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1600" extrusionOk="0">
                    <a:moveTo>
                      <a:pt x="6690" y="21600"/>
                    </a:moveTo>
                    <a:lnTo>
                      <a:pt x="14670" y="21600"/>
                    </a:lnTo>
                    <a:cubicBezTo>
                      <a:pt x="15633" y="21600"/>
                      <a:pt x="16527" y="21019"/>
                      <a:pt x="17009" y="20090"/>
                    </a:cubicBezTo>
                    <a:lnTo>
                      <a:pt x="20999" y="12310"/>
                    </a:lnTo>
                    <a:cubicBezTo>
                      <a:pt x="21480" y="11381"/>
                      <a:pt x="21480" y="10219"/>
                      <a:pt x="20999" y="9290"/>
                    </a:cubicBezTo>
                    <a:lnTo>
                      <a:pt x="17009" y="1510"/>
                    </a:lnTo>
                    <a:cubicBezTo>
                      <a:pt x="16527" y="581"/>
                      <a:pt x="15633" y="0"/>
                      <a:pt x="14670" y="0"/>
                    </a:cubicBezTo>
                    <a:lnTo>
                      <a:pt x="6690" y="0"/>
                    </a:lnTo>
                    <a:cubicBezTo>
                      <a:pt x="5727" y="0"/>
                      <a:pt x="4833" y="581"/>
                      <a:pt x="4351" y="1510"/>
                    </a:cubicBezTo>
                    <a:lnTo>
                      <a:pt x="362" y="9290"/>
                    </a:lnTo>
                    <a:cubicBezTo>
                      <a:pt x="-120" y="10219"/>
                      <a:pt x="-120" y="11381"/>
                      <a:pt x="362" y="12310"/>
                    </a:cubicBezTo>
                    <a:lnTo>
                      <a:pt x="4351" y="20090"/>
                    </a:lnTo>
                    <a:cubicBezTo>
                      <a:pt x="4867" y="21019"/>
                      <a:pt x="5762" y="21600"/>
                      <a:pt x="669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800" dirty="0"/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257D4C0D-EB08-ED48-9EBB-2B2A12419CC7}"/>
                  </a:ext>
                </a:extLst>
              </p:cNvPr>
              <p:cNvSpPr/>
              <p:nvPr/>
            </p:nvSpPr>
            <p:spPr>
              <a:xfrm>
                <a:off x="26288999" y="9004299"/>
                <a:ext cx="788672" cy="708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1600" extrusionOk="0">
                    <a:moveTo>
                      <a:pt x="6690" y="21600"/>
                    </a:moveTo>
                    <a:lnTo>
                      <a:pt x="14670" y="21600"/>
                    </a:lnTo>
                    <a:cubicBezTo>
                      <a:pt x="15633" y="21600"/>
                      <a:pt x="16527" y="21019"/>
                      <a:pt x="17009" y="20090"/>
                    </a:cubicBezTo>
                    <a:lnTo>
                      <a:pt x="20999" y="12310"/>
                    </a:lnTo>
                    <a:cubicBezTo>
                      <a:pt x="21480" y="11381"/>
                      <a:pt x="21480" y="10219"/>
                      <a:pt x="20999" y="9290"/>
                    </a:cubicBezTo>
                    <a:lnTo>
                      <a:pt x="17009" y="1510"/>
                    </a:lnTo>
                    <a:cubicBezTo>
                      <a:pt x="16527" y="581"/>
                      <a:pt x="15633" y="0"/>
                      <a:pt x="14670" y="0"/>
                    </a:cubicBezTo>
                    <a:lnTo>
                      <a:pt x="6690" y="0"/>
                    </a:lnTo>
                    <a:cubicBezTo>
                      <a:pt x="5727" y="0"/>
                      <a:pt x="4833" y="581"/>
                      <a:pt x="4351" y="1510"/>
                    </a:cubicBezTo>
                    <a:lnTo>
                      <a:pt x="361" y="9290"/>
                    </a:lnTo>
                    <a:cubicBezTo>
                      <a:pt x="-120" y="10219"/>
                      <a:pt x="-120" y="11381"/>
                      <a:pt x="361" y="12310"/>
                    </a:cubicBezTo>
                    <a:lnTo>
                      <a:pt x="4351" y="20090"/>
                    </a:lnTo>
                    <a:cubicBezTo>
                      <a:pt x="4833" y="21019"/>
                      <a:pt x="5727" y="21600"/>
                      <a:pt x="6690" y="21600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800" dirty="0"/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1C4BED42-4990-094A-971C-D21DC01E84E9}"/>
                  </a:ext>
                </a:extLst>
              </p:cNvPr>
              <p:cNvSpPr/>
              <p:nvPr/>
            </p:nvSpPr>
            <p:spPr>
              <a:xfrm>
                <a:off x="26339800" y="9448799"/>
                <a:ext cx="148441" cy="122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0" h="20371" extrusionOk="0">
                    <a:moveTo>
                      <a:pt x="18987" y="4489"/>
                    </a:moveTo>
                    <a:cubicBezTo>
                      <a:pt x="16723" y="253"/>
                      <a:pt x="12194" y="-1229"/>
                      <a:pt x="8361" y="1100"/>
                    </a:cubicBezTo>
                    <a:cubicBezTo>
                      <a:pt x="6794" y="1948"/>
                      <a:pt x="5574" y="3430"/>
                      <a:pt x="4877" y="5124"/>
                    </a:cubicBezTo>
                    <a:cubicBezTo>
                      <a:pt x="4529" y="5971"/>
                      <a:pt x="4181" y="6606"/>
                      <a:pt x="4006" y="7453"/>
                    </a:cubicBezTo>
                    <a:cubicBezTo>
                      <a:pt x="4006" y="7877"/>
                      <a:pt x="3832" y="8089"/>
                      <a:pt x="3832" y="8512"/>
                    </a:cubicBezTo>
                    <a:cubicBezTo>
                      <a:pt x="3309" y="10842"/>
                      <a:pt x="2265" y="12748"/>
                      <a:pt x="348" y="14018"/>
                    </a:cubicBezTo>
                    <a:lnTo>
                      <a:pt x="1219" y="15924"/>
                    </a:lnTo>
                    <a:cubicBezTo>
                      <a:pt x="1394" y="16136"/>
                      <a:pt x="1219" y="16559"/>
                      <a:pt x="1045" y="16771"/>
                    </a:cubicBezTo>
                    <a:lnTo>
                      <a:pt x="1045" y="16771"/>
                    </a:lnTo>
                    <a:cubicBezTo>
                      <a:pt x="871" y="16983"/>
                      <a:pt x="522" y="16771"/>
                      <a:pt x="348" y="16559"/>
                    </a:cubicBezTo>
                    <a:lnTo>
                      <a:pt x="0" y="15712"/>
                    </a:lnTo>
                    <a:lnTo>
                      <a:pt x="0" y="18042"/>
                    </a:lnTo>
                    <a:cubicBezTo>
                      <a:pt x="0" y="18465"/>
                      <a:pt x="174" y="18677"/>
                      <a:pt x="348" y="18889"/>
                    </a:cubicBezTo>
                    <a:lnTo>
                      <a:pt x="2090" y="19948"/>
                    </a:lnTo>
                    <a:lnTo>
                      <a:pt x="1742" y="19100"/>
                    </a:lnTo>
                    <a:cubicBezTo>
                      <a:pt x="1568" y="18889"/>
                      <a:pt x="1742" y="18465"/>
                      <a:pt x="1916" y="18253"/>
                    </a:cubicBezTo>
                    <a:lnTo>
                      <a:pt x="1916" y="18253"/>
                    </a:lnTo>
                    <a:cubicBezTo>
                      <a:pt x="2091" y="18042"/>
                      <a:pt x="2439" y="18253"/>
                      <a:pt x="2613" y="18465"/>
                    </a:cubicBezTo>
                    <a:lnTo>
                      <a:pt x="3658" y="20371"/>
                    </a:lnTo>
                    <a:cubicBezTo>
                      <a:pt x="5400" y="19100"/>
                      <a:pt x="7490" y="18677"/>
                      <a:pt x="9232" y="19312"/>
                    </a:cubicBezTo>
                    <a:cubicBezTo>
                      <a:pt x="9581" y="19312"/>
                      <a:pt x="9755" y="19524"/>
                      <a:pt x="10103" y="19524"/>
                    </a:cubicBezTo>
                    <a:cubicBezTo>
                      <a:pt x="10800" y="19736"/>
                      <a:pt x="11497" y="19736"/>
                      <a:pt x="12193" y="19736"/>
                    </a:cubicBezTo>
                    <a:cubicBezTo>
                      <a:pt x="13587" y="19736"/>
                      <a:pt x="14981" y="19312"/>
                      <a:pt x="16200" y="18253"/>
                    </a:cubicBezTo>
                    <a:cubicBezTo>
                      <a:pt x="20381" y="15712"/>
                      <a:pt x="21600" y="9148"/>
                      <a:pt x="18987" y="4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800" dirty="0"/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A575A5CD-1496-1843-9264-A934D787B68D}"/>
                  </a:ext>
                </a:extLst>
              </p:cNvPr>
              <p:cNvSpPr/>
              <p:nvPr/>
            </p:nvSpPr>
            <p:spPr>
              <a:xfrm>
                <a:off x="26250900" y="9067799"/>
                <a:ext cx="148880" cy="122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0008" extrusionOk="0">
                    <a:moveTo>
                      <a:pt x="918" y="5262"/>
                    </a:moveTo>
                    <a:cubicBezTo>
                      <a:pt x="-1014" y="9623"/>
                      <a:pt x="216" y="15023"/>
                      <a:pt x="3552" y="17931"/>
                    </a:cubicBezTo>
                    <a:cubicBezTo>
                      <a:pt x="4957" y="19177"/>
                      <a:pt x="6713" y="19592"/>
                      <a:pt x="8293" y="19592"/>
                    </a:cubicBezTo>
                    <a:cubicBezTo>
                      <a:pt x="8996" y="19592"/>
                      <a:pt x="9698" y="19592"/>
                      <a:pt x="10401" y="19385"/>
                    </a:cubicBezTo>
                    <a:cubicBezTo>
                      <a:pt x="10752" y="19385"/>
                      <a:pt x="10928" y="19177"/>
                      <a:pt x="11279" y="19177"/>
                    </a:cubicBezTo>
                    <a:cubicBezTo>
                      <a:pt x="13211" y="18554"/>
                      <a:pt x="15142" y="18970"/>
                      <a:pt x="17074" y="20008"/>
                    </a:cubicBezTo>
                    <a:lnTo>
                      <a:pt x="17952" y="18139"/>
                    </a:lnTo>
                    <a:cubicBezTo>
                      <a:pt x="18128" y="17931"/>
                      <a:pt x="18479" y="17723"/>
                      <a:pt x="18654" y="17931"/>
                    </a:cubicBezTo>
                    <a:lnTo>
                      <a:pt x="18654" y="17931"/>
                    </a:lnTo>
                    <a:cubicBezTo>
                      <a:pt x="18830" y="18139"/>
                      <a:pt x="19005" y="18554"/>
                      <a:pt x="18830" y="18762"/>
                    </a:cubicBezTo>
                    <a:lnTo>
                      <a:pt x="18479" y="19593"/>
                    </a:lnTo>
                    <a:lnTo>
                      <a:pt x="20235" y="18554"/>
                    </a:lnTo>
                    <a:cubicBezTo>
                      <a:pt x="20411" y="18347"/>
                      <a:pt x="20586" y="18139"/>
                      <a:pt x="20586" y="17723"/>
                    </a:cubicBezTo>
                    <a:lnTo>
                      <a:pt x="20586" y="15439"/>
                    </a:lnTo>
                    <a:lnTo>
                      <a:pt x="20235" y="16270"/>
                    </a:lnTo>
                    <a:cubicBezTo>
                      <a:pt x="20059" y="16477"/>
                      <a:pt x="19708" y="16685"/>
                      <a:pt x="19533" y="16477"/>
                    </a:cubicBezTo>
                    <a:lnTo>
                      <a:pt x="19533" y="16477"/>
                    </a:lnTo>
                    <a:cubicBezTo>
                      <a:pt x="19357" y="16270"/>
                      <a:pt x="19181" y="15854"/>
                      <a:pt x="19357" y="15647"/>
                    </a:cubicBezTo>
                    <a:lnTo>
                      <a:pt x="20235" y="13777"/>
                    </a:lnTo>
                    <a:cubicBezTo>
                      <a:pt x="18479" y="12531"/>
                      <a:pt x="17250" y="10662"/>
                      <a:pt x="16723" y="8377"/>
                    </a:cubicBezTo>
                    <a:cubicBezTo>
                      <a:pt x="16723" y="7962"/>
                      <a:pt x="16547" y="7754"/>
                      <a:pt x="16547" y="7339"/>
                    </a:cubicBezTo>
                    <a:cubicBezTo>
                      <a:pt x="16371" y="6508"/>
                      <a:pt x="16020" y="5677"/>
                      <a:pt x="15669" y="5054"/>
                    </a:cubicBezTo>
                    <a:cubicBezTo>
                      <a:pt x="14967" y="3600"/>
                      <a:pt x="13913" y="2354"/>
                      <a:pt x="12684" y="1524"/>
                    </a:cubicBezTo>
                    <a:cubicBezTo>
                      <a:pt x="8469" y="-1592"/>
                      <a:pt x="3200" y="277"/>
                      <a:pt x="918" y="5262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800" dirty="0"/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A6932759-226B-544E-AA87-81045C95AC9C}"/>
                  </a:ext>
                </a:extLst>
              </p:cNvPr>
              <p:cNvSpPr/>
              <p:nvPr/>
            </p:nvSpPr>
            <p:spPr>
              <a:xfrm>
                <a:off x="25018999" y="9004299"/>
                <a:ext cx="788672" cy="708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1600" extrusionOk="0">
                    <a:moveTo>
                      <a:pt x="6690" y="21600"/>
                    </a:moveTo>
                    <a:lnTo>
                      <a:pt x="14670" y="21600"/>
                    </a:lnTo>
                    <a:cubicBezTo>
                      <a:pt x="15633" y="21600"/>
                      <a:pt x="16527" y="21019"/>
                      <a:pt x="17009" y="20090"/>
                    </a:cubicBezTo>
                    <a:lnTo>
                      <a:pt x="20998" y="12310"/>
                    </a:lnTo>
                    <a:cubicBezTo>
                      <a:pt x="21480" y="11381"/>
                      <a:pt x="21480" y="10219"/>
                      <a:pt x="20998" y="9290"/>
                    </a:cubicBezTo>
                    <a:lnTo>
                      <a:pt x="17009" y="1510"/>
                    </a:lnTo>
                    <a:cubicBezTo>
                      <a:pt x="16527" y="581"/>
                      <a:pt x="15633" y="0"/>
                      <a:pt x="14670" y="0"/>
                    </a:cubicBezTo>
                    <a:lnTo>
                      <a:pt x="6690" y="0"/>
                    </a:lnTo>
                    <a:cubicBezTo>
                      <a:pt x="5727" y="0"/>
                      <a:pt x="4833" y="581"/>
                      <a:pt x="4351" y="1510"/>
                    </a:cubicBezTo>
                    <a:lnTo>
                      <a:pt x="362" y="9290"/>
                    </a:lnTo>
                    <a:cubicBezTo>
                      <a:pt x="-120" y="10219"/>
                      <a:pt x="-120" y="11381"/>
                      <a:pt x="362" y="12310"/>
                    </a:cubicBezTo>
                    <a:lnTo>
                      <a:pt x="4351" y="20090"/>
                    </a:lnTo>
                    <a:cubicBezTo>
                      <a:pt x="4833" y="21019"/>
                      <a:pt x="5727" y="21600"/>
                      <a:pt x="6690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800" dirty="0"/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450B4B28-8B34-F941-9252-F8EE3AD4C8F9}"/>
                  </a:ext>
                </a:extLst>
              </p:cNvPr>
              <p:cNvSpPr/>
              <p:nvPr/>
            </p:nvSpPr>
            <p:spPr>
              <a:xfrm>
                <a:off x="24980899" y="9067799"/>
                <a:ext cx="148880" cy="122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0008" extrusionOk="0">
                    <a:moveTo>
                      <a:pt x="918" y="5262"/>
                    </a:moveTo>
                    <a:cubicBezTo>
                      <a:pt x="-1014" y="9623"/>
                      <a:pt x="215" y="15023"/>
                      <a:pt x="3552" y="17931"/>
                    </a:cubicBezTo>
                    <a:cubicBezTo>
                      <a:pt x="4957" y="19177"/>
                      <a:pt x="6713" y="19592"/>
                      <a:pt x="8293" y="19592"/>
                    </a:cubicBezTo>
                    <a:cubicBezTo>
                      <a:pt x="8996" y="19592"/>
                      <a:pt x="9698" y="19592"/>
                      <a:pt x="10400" y="19385"/>
                    </a:cubicBezTo>
                    <a:cubicBezTo>
                      <a:pt x="10752" y="19385"/>
                      <a:pt x="10927" y="19177"/>
                      <a:pt x="11279" y="19177"/>
                    </a:cubicBezTo>
                    <a:cubicBezTo>
                      <a:pt x="13210" y="18554"/>
                      <a:pt x="15142" y="18970"/>
                      <a:pt x="17074" y="20008"/>
                    </a:cubicBezTo>
                    <a:lnTo>
                      <a:pt x="17952" y="18139"/>
                    </a:lnTo>
                    <a:cubicBezTo>
                      <a:pt x="18127" y="17931"/>
                      <a:pt x="18479" y="17723"/>
                      <a:pt x="18654" y="17931"/>
                    </a:cubicBezTo>
                    <a:lnTo>
                      <a:pt x="18654" y="17931"/>
                    </a:lnTo>
                    <a:cubicBezTo>
                      <a:pt x="18830" y="18139"/>
                      <a:pt x="19005" y="18554"/>
                      <a:pt x="18830" y="18762"/>
                    </a:cubicBezTo>
                    <a:lnTo>
                      <a:pt x="18479" y="19593"/>
                    </a:lnTo>
                    <a:lnTo>
                      <a:pt x="20235" y="18554"/>
                    </a:lnTo>
                    <a:cubicBezTo>
                      <a:pt x="20410" y="18347"/>
                      <a:pt x="20586" y="18139"/>
                      <a:pt x="20586" y="17723"/>
                    </a:cubicBezTo>
                    <a:lnTo>
                      <a:pt x="20586" y="15439"/>
                    </a:lnTo>
                    <a:lnTo>
                      <a:pt x="20235" y="16270"/>
                    </a:lnTo>
                    <a:cubicBezTo>
                      <a:pt x="20059" y="16477"/>
                      <a:pt x="19708" y="16685"/>
                      <a:pt x="19532" y="16477"/>
                    </a:cubicBezTo>
                    <a:lnTo>
                      <a:pt x="19532" y="16477"/>
                    </a:lnTo>
                    <a:cubicBezTo>
                      <a:pt x="19357" y="16270"/>
                      <a:pt x="19181" y="15854"/>
                      <a:pt x="19357" y="15647"/>
                    </a:cubicBezTo>
                    <a:lnTo>
                      <a:pt x="20235" y="13777"/>
                    </a:lnTo>
                    <a:cubicBezTo>
                      <a:pt x="18479" y="12531"/>
                      <a:pt x="17250" y="10662"/>
                      <a:pt x="16723" y="8377"/>
                    </a:cubicBezTo>
                    <a:cubicBezTo>
                      <a:pt x="16723" y="7962"/>
                      <a:pt x="16547" y="7754"/>
                      <a:pt x="16547" y="7339"/>
                    </a:cubicBezTo>
                    <a:cubicBezTo>
                      <a:pt x="16372" y="6508"/>
                      <a:pt x="16020" y="5677"/>
                      <a:pt x="15669" y="5054"/>
                    </a:cubicBezTo>
                    <a:cubicBezTo>
                      <a:pt x="14967" y="3600"/>
                      <a:pt x="13913" y="2354"/>
                      <a:pt x="12684" y="1524"/>
                    </a:cubicBezTo>
                    <a:cubicBezTo>
                      <a:pt x="8293" y="-1592"/>
                      <a:pt x="3025" y="277"/>
                      <a:pt x="918" y="52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800" dirty="0"/>
              </a:p>
            </p:txBody>
          </p:sp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394907D9-118D-6B43-8571-4635E006E8E0}"/>
                  </a:ext>
                </a:extLst>
              </p:cNvPr>
              <p:cNvSpPr/>
              <p:nvPr/>
            </p:nvSpPr>
            <p:spPr>
              <a:xfrm>
                <a:off x="25698911" y="9519111"/>
                <a:ext cx="148880" cy="122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0008" extrusionOk="0">
                    <a:moveTo>
                      <a:pt x="19668" y="14746"/>
                    </a:moveTo>
                    <a:cubicBezTo>
                      <a:pt x="21600" y="10385"/>
                      <a:pt x="20371" y="4985"/>
                      <a:pt x="17034" y="2077"/>
                    </a:cubicBezTo>
                    <a:cubicBezTo>
                      <a:pt x="15629" y="831"/>
                      <a:pt x="13873" y="416"/>
                      <a:pt x="12293" y="416"/>
                    </a:cubicBezTo>
                    <a:cubicBezTo>
                      <a:pt x="11590" y="416"/>
                      <a:pt x="10888" y="416"/>
                      <a:pt x="10186" y="623"/>
                    </a:cubicBezTo>
                    <a:cubicBezTo>
                      <a:pt x="9834" y="623"/>
                      <a:pt x="9659" y="831"/>
                      <a:pt x="9307" y="831"/>
                    </a:cubicBezTo>
                    <a:cubicBezTo>
                      <a:pt x="7376" y="1454"/>
                      <a:pt x="5444" y="1038"/>
                      <a:pt x="3512" y="0"/>
                    </a:cubicBezTo>
                    <a:lnTo>
                      <a:pt x="2634" y="1869"/>
                    </a:lnTo>
                    <a:cubicBezTo>
                      <a:pt x="2459" y="2077"/>
                      <a:pt x="2107" y="2285"/>
                      <a:pt x="1932" y="2077"/>
                    </a:cubicBezTo>
                    <a:lnTo>
                      <a:pt x="1932" y="2077"/>
                    </a:lnTo>
                    <a:cubicBezTo>
                      <a:pt x="1756" y="1869"/>
                      <a:pt x="1581" y="1454"/>
                      <a:pt x="1756" y="1246"/>
                    </a:cubicBezTo>
                    <a:lnTo>
                      <a:pt x="2107" y="415"/>
                    </a:lnTo>
                    <a:lnTo>
                      <a:pt x="351" y="1454"/>
                    </a:lnTo>
                    <a:cubicBezTo>
                      <a:pt x="176" y="1661"/>
                      <a:pt x="0" y="1869"/>
                      <a:pt x="0" y="2285"/>
                    </a:cubicBezTo>
                    <a:lnTo>
                      <a:pt x="0" y="4569"/>
                    </a:lnTo>
                    <a:lnTo>
                      <a:pt x="351" y="3738"/>
                    </a:lnTo>
                    <a:cubicBezTo>
                      <a:pt x="527" y="3531"/>
                      <a:pt x="878" y="3323"/>
                      <a:pt x="1054" y="3531"/>
                    </a:cubicBezTo>
                    <a:lnTo>
                      <a:pt x="1054" y="3531"/>
                    </a:lnTo>
                    <a:cubicBezTo>
                      <a:pt x="1229" y="3738"/>
                      <a:pt x="1405" y="4154"/>
                      <a:pt x="1229" y="4361"/>
                    </a:cubicBezTo>
                    <a:lnTo>
                      <a:pt x="351" y="6231"/>
                    </a:lnTo>
                    <a:cubicBezTo>
                      <a:pt x="2107" y="7477"/>
                      <a:pt x="3336" y="9346"/>
                      <a:pt x="3863" y="11631"/>
                    </a:cubicBezTo>
                    <a:cubicBezTo>
                      <a:pt x="3863" y="12046"/>
                      <a:pt x="4039" y="12254"/>
                      <a:pt x="4039" y="12669"/>
                    </a:cubicBezTo>
                    <a:cubicBezTo>
                      <a:pt x="4214" y="13500"/>
                      <a:pt x="4566" y="14331"/>
                      <a:pt x="4917" y="14954"/>
                    </a:cubicBezTo>
                    <a:cubicBezTo>
                      <a:pt x="5619" y="16408"/>
                      <a:pt x="6673" y="17654"/>
                      <a:pt x="7902" y="18484"/>
                    </a:cubicBezTo>
                    <a:cubicBezTo>
                      <a:pt x="12293" y="21600"/>
                      <a:pt x="17561" y="19731"/>
                      <a:pt x="19668" y="147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800" dirty="0"/>
              </a:p>
            </p:txBody>
          </p:sp>
        </p:grpSp>
        <p:pic>
          <p:nvPicPr>
            <p:cNvPr id="4" name="Graphic 3" descr="Bar graph with upward trend outline">
              <a:extLst>
                <a:ext uri="{FF2B5EF4-FFF2-40B4-BE49-F238E27FC236}">
                  <a16:creationId xmlns:a16="http://schemas.microsoft.com/office/drawing/2014/main" id="{57CC8E3E-A060-7A44-9D85-D69458A3E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1800" y="3781108"/>
              <a:ext cx="960087" cy="960087"/>
            </a:xfrm>
            <a:prstGeom prst="rect">
              <a:avLst/>
            </a:prstGeom>
          </p:spPr>
        </p:pic>
        <p:pic>
          <p:nvPicPr>
            <p:cNvPr id="5" name="Graphic 4" descr="Boardroom outline">
              <a:extLst>
                <a:ext uri="{FF2B5EF4-FFF2-40B4-BE49-F238E27FC236}">
                  <a16:creationId xmlns:a16="http://schemas.microsoft.com/office/drawing/2014/main" id="{B15A4EC5-FB7D-634C-88F4-D8B0E8815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72208" y="1989157"/>
              <a:ext cx="960087" cy="960087"/>
            </a:xfrm>
            <a:prstGeom prst="rect">
              <a:avLst/>
            </a:prstGeom>
          </p:spPr>
        </p:pic>
        <p:pic>
          <p:nvPicPr>
            <p:cNvPr id="6" name="Graphic 5" descr="Checklist outline">
              <a:extLst>
                <a:ext uri="{FF2B5EF4-FFF2-40B4-BE49-F238E27FC236}">
                  <a16:creationId xmlns:a16="http://schemas.microsoft.com/office/drawing/2014/main" id="{9AED4827-EA67-D541-8E06-744A2321B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63923" y="2900008"/>
              <a:ext cx="960087" cy="960087"/>
            </a:xfrm>
            <a:prstGeom prst="rect">
              <a:avLst/>
            </a:prstGeom>
          </p:spPr>
        </p:pic>
        <p:pic>
          <p:nvPicPr>
            <p:cNvPr id="7" name="Graphic 6" descr="Customer review outline">
              <a:extLst>
                <a:ext uri="{FF2B5EF4-FFF2-40B4-BE49-F238E27FC236}">
                  <a16:creationId xmlns:a16="http://schemas.microsoft.com/office/drawing/2014/main" id="{DE5756A7-ABCD-CB40-BF01-EF1AAC7F8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74563" y="2949244"/>
              <a:ext cx="960087" cy="960087"/>
            </a:xfrm>
            <a:prstGeom prst="rect">
              <a:avLst/>
            </a:prstGeom>
          </p:spPr>
        </p:pic>
        <p:pic>
          <p:nvPicPr>
            <p:cNvPr id="8" name="Graphic 7" descr="Handshake outline">
              <a:extLst>
                <a:ext uri="{FF2B5EF4-FFF2-40B4-BE49-F238E27FC236}">
                  <a16:creationId xmlns:a16="http://schemas.microsoft.com/office/drawing/2014/main" id="{ADAAFF2E-1F90-F04D-A7E9-CF8292380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696610" y="2923372"/>
              <a:ext cx="960087" cy="960087"/>
            </a:xfrm>
            <a:prstGeom prst="rect">
              <a:avLst/>
            </a:prstGeom>
          </p:spPr>
        </p:pic>
        <p:pic>
          <p:nvPicPr>
            <p:cNvPr id="9" name="Graphic 8" descr="Postit Notes outline">
              <a:extLst>
                <a:ext uri="{FF2B5EF4-FFF2-40B4-BE49-F238E27FC236}">
                  <a16:creationId xmlns:a16="http://schemas.microsoft.com/office/drawing/2014/main" id="{E77D9979-14B1-F343-A553-1490BC9E2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00483" y="3800110"/>
              <a:ext cx="960087" cy="960087"/>
            </a:xfrm>
            <a:prstGeom prst="rect">
              <a:avLst/>
            </a:prstGeom>
          </p:spPr>
        </p:pic>
        <p:pic>
          <p:nvPicPr>
            <p:cNvPr id="10" name="Graphic 9" descr="Target Audience outline">
              <a:extLst>
                <a:ext uri="{FF2B5EF4-FFF2-40B4-BE49-F238E27FC236}">
                  <a16:creationId xmlns:a16="http://schemas.microsoft.com/office/drawing/2014/main" id="{47A5B0ED-172D-C74B-8EFB-3C0EFA44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087163" y="2030090"/>
              <a:ext cx="914400" cy="9144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29794DB-1B36-B549-BFE3-341AFD601157}"/>
              </a:ext>
            </a:extLst>
          </p:cNvPr>
          <p:cNvSpPr txBox="1"/>
          <p:nvPr/>
        </p:nvSpPr>
        <p:spPr>
          <a:xfrm>
            <a:off x="452838" y="2869711"/>
            <a:ext cx="1869780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IE" dirty="0"/>
              <a:t> Smart Living Environment for healthy ageing at Home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53363A-40B8-9E49-A1D7-AC727F6DCB37}"/>
              </a:ext>
            </a:extLst>
          </p:cNvPr>
          <p:cNvSpPr txBox="1"/>
          <p:nvPr/>
        </p:nvSpPr>
        <p:spPr>
          <a:xfrm>
            <a:off x="1907760" y="4714893"/>
            <a:ext cx="1960105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GB" dirty="0"/>
              <a:t>Medicine Control and Optimisation</a:t>
            </a:r>
            <a:endParaRPr lang="en-US" sz="2000" b="1" noProof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D4ACD2-A0E6-484D-B115-7D62C94A2E1C}"/>
              </a:ext>
            </a:extLst>
          </p:cNvPr>
          <p:cNvSpPr txBox="1"/>
          <p:nvPr/>
        </p:nvSpPr>
        <p:spPr>
          <a:xfrm>
            <a:off x="2277399" y="1395734"/>
            <a:ext cx="1922008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GB" dirty="0"/>
              <a:t>Improving In-Home and Community-based Care</a:t>
            </a:r>
            <a:endParaRPr lang="en-US" sz="2000" b="1" noProof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72F580-C3BA-114D-AE40-DC981F2779D0}"/>
              </a:ext>
            </a:extLst>
          </p:cNvPr>
          <p:cNvSpPr txBox="1"/>
          <p:nvPr/>
        </p:nvSpPr>
        <p:spPr>
          <a:xfrm>
            <a:off x="9926568" y="2607181"/>
            <a:ext cx="2153869" cy="67710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GB" dirty="0"/>
              <a:t>Physical Rehabilitation at Home</a:t>
            </a:r>
            <a:r>
              <a:rPr lang="en-IE" sz="2000" dirty="0"/>
              <a:t> </a:t>
            </a:r>
            <a:endParaRPr lang="en-US" sz="2000" b="1" noProof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66C1E9-60B7-8F40-8413-D8B06DF8B081}"/>
              </a:ext>
            </a:extLst>
          </p:cNvPr>
          <p:cNvSpPr txBox="1"/>
          <p:nvPr/>
        </p:nvSpPr>
        <p:spPr>
          <a:xfrm>
            <a:off x="8561712" y="4309922"/>
            <a:ext cx="3072164" cy="123110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GB" dirty="0"/>
              <a:t>Cross-border Health Data Exchange Supporting Mobility and Accessibility for Older Individuals</a:t>
            </a:r>
            <a:r>
              <a:rPr lang="en-IE" sz="2000" dirty="0"/>
              <a:t> </a:t>
            </a:r>
            <a:endParaRPr lang="en-US" sz="2000" b="1" noProof="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1AEAAB-68E2-AC42-9AF0-4526158E2978}"/>
              </a:ext>
            </a:extLst>
          </p:cNvPr>
          <p:cNvSpPr txBox="1"/>
          <p:nvPr/>
        </p:nvSpPr>
        <p:spPr>
          <a:xfrm>
            <a:off x="5307303" y="4309922"/>
            <a:ext cx="1598562" cy="147732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GB" dirty="0"/>
              <a:t>Psycho-social and Cognitive Stimulation Promoting Wellbeing</a:t>
            </a:r>
            <a:endParaRPr lang="en-US" sz="2000" b="1" noProof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38A603-9418-AB4A-8B16-32A298873AD0}"/>
              </a:ext>
            </a:extLst>
          </p:cNvPr>
          <p:cNvSpPr txBox="1"/>
          <p:nvPr/>
        </p:nvSpPr>
        <p:spPr>
          <a:xfrm>
            <a:off x="2514220" y="463362"/>
            <a:ext cx="609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solidFill>
                  <a:schemeClr val="accent6">
                    <a:lumMod val="75000"/>
                  </a:schemeClr>
                </a:solidFill>
              </a:rPr>
              <a:t>The Pilot Themes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F76BBF-E7E7-E249-B5AB-1992E12CC128}"/>
              </a:ext>
            </a:extLst>
          </p:cNvPr>
          <p:cNvSpPr txBox="1"/>
          <p:nvPr/>
        </p:nvSpPr>
        <p:spPr>
          <a:xfrm>
            <a:off x="6303302" y="1078623"/>
            <a:ext cx="3287530" cy="67710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GB" dirty="0"/>
              <a:t>Caring for Older Individuals with Neurodegenerative Diseases</a:t>
            </a:r>
            <a:r>
              <a:rPr lang="en-IE" sz="2000" dirty="0"/>
              <a:t> </a:t>
            </a:r>
            <a:endParaRPr lang="en-US" sz="2000" b="1" noProof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ABA8E5-464C-7B05-7422-6F1DF3F9F910}"/>
              </a:ext>
            </a:extLst>
          </p:cNvPr>
          <p:cNvSpPr txBox="1"/>
          <p:nvPr/>
        </p:nvSpPr>
        <p:spPr>
          <a:xfrm>
            <a:off x="3051313" y="3280777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227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DABA8E5-464C-7B05-7422-6F1DF3F9F910}"/>
              </a:ext>
            </a:extLst>
          </p:cNvPr>
          <p:cNvSpPr txBox="1"/>
          <p:nvPr/>
        </p:nvSpPr>
        <p:spPr>
          <a:xfrm>
            <a:off x="3051313" y="3280777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EFEA1BB0-09CF-08CF-3B43-A079A604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  <a:latin typeface="+mn-lt"/>
              </a:rPr>
              <a:t>SHAPES and WFDB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AFC5C4E-49B7-1AE8-112B-4D5EC509F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61" y="2071394"/>
            <a:ext cx="4648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Reciprocal </a:t>
            </a:r>
          </a:p>
          <a:p>
            <a:pPr marL="0" indent="0">
              <a:buNone/>
            </a:pPr>
            <a:r>
              <a:rPr lang="en-GB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to </a:t>
            </a:r>
          </a:p>
          <a:p>
            <a:pPr marL="0" indent="0">
              <a:buNone/>
            </a:pPr>
            <a:r>
              <a:rPr lang="en-GB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SHAPES and the World Federation of the Deafblind </a:t>
            </a:r>
            <a:endParaRPr lang="en-GB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9C956F-28E0-1803-98BC-C5D7AC31EE26}"/>
              </a:ext>
            </a:extLst>
          </p:cNvPr>
          <p:cNvSpPr/>
          <p:nvPr/>
        </p:nvSpPr>
        <p:spPr>
          <a:xfrm>
            <a:off x="6030856" y="2184624"/>
            <a:ext cx="2880000" cy="28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SHAPES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BB0669D-A806-0B46-90BE-BAE9D61CFB9B}"/>
              </a:ext>
            </a:extLst>
          </p:cNvPr>
          <p:cNvSpPr/>
          <p:nvPr/>
        </p:nvSpPr>
        <p:spPr>
          <a:xfrm>
            <a:off x="9035779" y="2184624"/>
            <a:ext cx="2880000" cy="28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WFDB</a:t>
            </a:r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53CBB3CD-D691-C7E7-450C-9606A3180A48}"/>
              </a:ext>
            </a:extLst>
          </p:cNvPr>
          <p:cNvSpPr/>
          <p:nvPr/>
        </p:nvSpPr>
        <p:spPr>
          <a:xfrm flipV="1">
            <a:off x="7583966" y="1771660"/>
            <a:ext cx="3139946" cy="1093413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1F7FE03F-2C0C-6A38-53B5-7C5D5C091C96}"/>
              </a:ext>
            </a:extLst>
          </p:cNvPr>
          <p:cNvSpPr/>
          <p:nvPr/>
        </p:nvSpPr>
        <p:spPr>
          <a:xfrm flipH="1">
            <a:off x="7583966" y="4384175"/>
            <a:ext cx="3139946" cy="1093413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9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DABA8E5-464C-7B05-7422-6F1DF3F9F910}"/>
              </a:ext>
            </a:extLst>
          </p:cNvPr>
          <p:cNvSpPr txBox="1"/>
          <p:nvPr/>
        </p:nvSpPr>
        <p:spPr>
          <a:xfrm>
            <a:off x="3051313" y="3280777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EFEA1BB0-09CF-08CF-3B43-A079A604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  <a:latin typeface="+mn-lt"/>
              </a:rPr>
              <a:t>SHAPES and WFDB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AFC5C4E-49B7-1AE8-112B-4D5EC509F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population is ageing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life expectancy exceeding 80 years in most European states.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Ageing across Europe includes 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likelihood of Deafblindness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deafness, blindness.</a:t>
            </a:r>
          </a:p>
          <a:p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SHAPES project aims to 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 older people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facilitate long term healthy and active ageing.</a:t>
            </a: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WFDB brings to SHAPES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perspective of the deaf and blind community which is a huge advantage for the SHAPES project to be able to ensure inclusion and accessibility of persons with Deafblindness. </a:t>
            </a: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SHAPES brings to WFDB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opportunity to be at the forefront of pan-European technology development, its governance and the chance to influence policies and best practices internationally.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 projects are about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equalisation of opportunities across Europe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that means opportunities for Deafblind persons too.</a:t>
            </a:r>
          </a:p>
          <a:p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all </a:t>
            </a:r>
            <a:r>
              <a:rPr lang="en-GB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advocate for f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uture projects on ageing in Europe to include </a:t>
            </a:r>
            <a:r>
              <a:rPr lang="en-GB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eafblindness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assess accessibility and equality of opportunity for Deafblind persons to meaningfully participate in society.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22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DABA8E5-464C-7B05-7422-6F1DF3F9F910}"/>
              </a:ext>
            </a:extLst>
          </p:cNvPr>
          <p:cNvSpPr txBox="1"/>
          <p:nvPr/>
        </p:nvSpPr>
        <p:spPr>
          <a:xfrm>
            <a:off x="3051313" y="3280777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EFEA1BB0-09CF-08CF-3B43-A079A604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  <a:latin typeface="+mn-lt"/>
              </a:rPr>
              <a:t>SHAPES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AFC5C4E-49B7-1AE8-112B-4D5EC509F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26" y="207139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F2F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baseline="30000" dirty="0">
                <a:solidFill>
                  <a:srgbClr val="0F2F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0F2F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September 2023 </a:t>
            </a:r>
            <a:r>
              <a:rPr lang="en-GB" dirty="0">
                <a:solidFill>
                  <a:srgbClr val="0F2F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13:00 – 14:30 CET </a:t>
            </a:r>
          </a:p>
          <a:p>
            <a:endParaRPr lang="en-GB" dirty="0">
              <a:solidFill>
                <a:srgbClr val="0F2F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rgbClr val="0F2F2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SHAPES project will be presenting to the European Parliament </a:t>
            </a:r>
          </a:p>
          <a:p>
            <a:endParaRPr lang="en-GB" b="1" dirty="0">
              <a:solidFill>
                <a:srgbClr val="0F2F2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F2F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SHAPES –equalizing opportunities for older people in Europe’s digital decade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154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 Template Slides" id="{4E2B0917-B160-5341-801D-B66CEA31C062}" vid="{1BA85AB7-11EF-084F-B32E-A63C2C4E15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8F96BF9CED9448C7426573F030E52" ma:contentTypeVersion="4" ma:contentTypeDescription="Create a new document." ma:contentTypeScope="" ma:versionID="1227e0fc7901079eba266ea9d8a501b1">
  <xsd:schema xmlns:xsd="http://www.w3.org/2001/XMLSchema" xmlns:xs="http://www.w3.org/2001/XMLSchema" xmlns:p="http://schemas.microsoft.com/office/2006/metadata/properties" xmlns:ns2="e85c4261-61c6-4254-a2f0-8c01939ac9e3" targetNamespace="http://schemas.microsoft.com/office/2006/metadata/properties" ma:root="true" ma:fieldsID="e4e944b1907761380855b71b2097e041" ns2:_="">
    <xsd:import namespace="e85c4261-61c6-4254-a2f0-8c01939ac9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c4261-61c6-4254-a2f0-8c01939ac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8ECFF2-FD83-43D8-A107-2A4A116D02FB}">
  <ds:schemaRefs>
    <ds:schemaRef ds:uri="e85c4261-61c6-4254-a2f0-8c01939ac9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88F6B9F-9EEE-4ADC-B0CA-F5A6309FE8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6A060C-2FD6-4E36-9C54-C8FADA634578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e85c4261-61c6-4254-a2f0-8c01939ac9e3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643</Words>
  <Application>Microsoft Office PowerPoint</Application>
  <PresentationFormat>Widescreen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BiomeW01-NarrowSemiBold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SHAPES and WFDB</vt:lpstr>
      <vt:lpstr>SHAPES and WFDB</vt:lpstr>
      <vt:lpstr>SHAPES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Niamh Redmond</dc:creator>
  <cp:lastModifiedBy>Anastasia Campbell</cp:lastModifiedBy>
  <cp:revision>8</cp:revision>
  <cp:lastPrinted>2023-06-05T09:25:22Z</cp:lastPrinted>
  <dcterms:created xsi:type="dcterms:W3CDTF">2021-01-14T12:19:39Z</dcterms:created>
  <dcterms:modified xsi:type="dcterms:W3CDTF">2023-06-05T09:53:14Z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0x010100E5D8F96BF9CED9448C7426573F030E52</vt:lpwstr>
  </property>
</Properties>
</file>