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22"/>
  </p:notesMasterIdLst>
  <p:sldIdLst>
    <p:sldId id="256" r:id="rId2"/>
    <p:sldId id="257" r:id="rId3"/>
    <p:sldId id="274" r:id="rId4"/>
    <p:sldId id="275" r:id="rId5"/>
    <p:sldId id="258" r:id="rId6"/>
    <p:sldId id="273" r:id="rId7"/>
    <p:sldId id="278" r:id="rId8"/>
    <p:sldId id="277" r:id="rId9"/>
    <p:sldId id="263" r:id="rId10"/>
    <p:sldId id="265" r:id="rId11"/>
    <p:sldId id="266" r:id="rId12"/>
    <p:sldId id="280" r:id="rId13"/>
    <p:sldId id="259" r:id="rId14"/>
    <p:sldId id="283" r:id="rId15"/>
    <p:sldId id="282" r:id="rId16"/>
    <p:sldId id="318" r:id="rId17"/>
    <p:sldId id="319" r:id="rId18"/>
    <p:sldId id="320" r:id="rId19"/>
    <p:sldId id="321" r:id="rId20"/>
    <p:sldId id="322"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78630"/>
  </p:normalViewPr>
  <p:slideViewPr>
    <p:cSldViewPr snapToGrid="0" snapToObjects="1">
      <p:cViewPr varScale="1">
        <p:scale>
          <a:sx n="78" d="100"/>
          <a:sy n="78" d="100"/>
        </p:scale>
        <p:origin x="77" y="163"/>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6E1795-1B7C-46F0-8681-EFA4B8A61A6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FB85BCB-6E8A-41D4-BFE2-DE82FBB9A08D}">
      <dgm:prSet custT="1"/>
      <dgm:spPr/>
      <dgm:t>
        <a:bodyPr/>
        <a:lstStyle/>
        <a:p>
          <a:r>
            <a:rPr lang="en-GB" sz="2000" dirty="0">
              <a:solidFill>
                <a:schemeClr val="accent4">
                  <a:lumMod val="20000"/>
                  <a:lumOff val="80000"/>
                </a:schemeClr>
              </a:solidFill>
            </a:rPr>
            <a:t>Introduction – Methodology, what is deafblindness, and prevalence data</a:t>
          </a:r>
          <a:endParaRPr lang="en-US" sz="2000" dirty="0">
            <a:solidFill>
              <a:schemeClr val="accent4">
                <a:lumMod val="20000"/>
                <a:lumOff val="80000"/>
              </a:schemeClr>
            </a:solidFill>
          </a:endParaRPr>
        </a:p>
      </dgm:t>
    </dgm:pt>
    <dgm:pt modelId="{BE85B5F2-72CF-4008-BAB3-0491B0E4B614}" type="parTrans" cxnId="{F13B7070-5E90-434D-9241-9FFC778CAFE1}">
      <dgm:prSet/>
      <dgm:spPr/>
      <dgm:t>
        <a:bodyPr/>
        <a:lstStyle/>
        <a:p>
          <a:endParaRPr lang="en-US"/>
        </a:p>
      </dgm:t>
    </dgm:pt>
    <dgm:pt modelId="{91C1BE8A-6D61-47FD-B21E-EC55E00B504B}" type="sibTrans" cxnId="{F13B7070-5E90-434D-9241-9FFC778CAFE1}">
      <dgm:prSet/>
      <dgm:spPr/>
      <dgm:t>
        <a:bodyPr/>
        <a:lstStyle/>
        <a:p>
          <a:endParaRPr lang="en-US"/>
        </a:p>
      </dgm:t>
    </dgm:pt>
    <dgm:pt modelId="{80F28AD7-BC2A-48B1-9602-8B87C7AEA46B}">
      <dgm:prSet custT="1"/>
      <dgm:spPr/>
      <dgm:t>
        <a:bodyPr/>
        <a:lstStyle/>
        <a:p>
          <a:r>
            <a:rPr lang="en-GB" sz="2000" dirty="0">
              <a:solidFill>
                <a:schemeClr val="accent4">
                  <a:lumMod val="20000"/>
                  <a:lumOff val="80000"/>
                </a:schemeClr>
              </a:solidFill>
            </a:rPr>
            <a:t>Preconditions for Inclusion</a:t>
          </a:r>
          <a:endParaRPr lang="en-US" sz="2000" dirty="0">
            <a:solidFill>
              <a:schemeClr val="accent4">
                <a:lumMod val="20000"/>
                <a:lumOff val="80000"/>
              </a:schemeClr>
            </a:solidFill>
          </a:endParaRPr>
        </a:p>
      </dgm:t>
    </dgm:pt>
    <dgm:pt modelId="{5D764953-6229-4D51-BEFD-9D72FA4AC364}" type="parTrans" cxnId="{9AB2A471-6822-42E0-8436-E2BF5D5D8B3D}">
      <dgm:prSet/>
      <dgm:spPr/>
      <dgm:t>
        <a:bodyPr/>
        <a:lstStyle/>
        <a:p>
          <a:endParaRPr lang="en-US"/>
        </a:p>
      </dgm:t>
    </dgm:pt>
    <dgm:pt modelId="{F92BAFCF-356D-404C-A7EF-8942C3CD8EE3}" type="sibTrans" cxnId="{9AB2A471-6822-42E0-8436-E2BF5D5D8B3D}">
      <dgm:prSet/>
      <dgm:spPr/>
      <dgm:t>
        <a:bodyPr/>
        <a:lstStyle/>
        <a:p>
          <a:endParaRPr lang="en-US"/>
        </a:p>
      </dgm:t>
    </dgm:pt>
    <dgm:pt modelId="{BCCFF63E-C855-44AA-B610-D0EC0C6E6B5D}">
      <dgm:prSet custT="1"/>
      <dgm:spPr>
        <a:solidFill>
          <a:schemeClr val="accent1">
            <a:lumMod val="20000"/>
            <a:lumOff val="80000"/>
            <a:alpha val="90000"/>
          </a:schemeClr>
        </a:solidFill>
      </dgm:spPr>
      <dgm:t>
        <a:bodyPr/>
        <a:lstStyle/>
        <a:p>
          <a:r>
            <a:rPr lang="en-GB" sz="1800" b="1" dirty="0"/>
            <a:t>Legal recognition</a:t>
          </a:r>
          <a:endParaRPr lang="en-US" sz="1800" dirty="0"/>
        </a:p>
      </dgm:t>
    </dgm:pt>
    <dgm:pt modelId="{7A7882DF-12BC-4F1A-ACA9-0F7104DD0AD9}" type="parTrans" cxnId="{340D7386-CD3E-43FF-8038-2FEDC61CF5BF}">
      <dgm:prSet/>
      <dgm:spPr/>
      <dgm:t>
        <a:bodyPr/>
        <a:lstStyle/>
        <a:p>
          <a:endParaRPr lang="en-US"/>
        </a:p>
      </dgm:t>
    </dgm:pt>
    <dgm:pt modelId="{BC63BB88-CE58-4E90-B771-D622500799E1}" type="sibTrans" cxnId="{340D7386-CD3E-43FF-8038-2FEDC61CF5BF}">
      <dgm:prSet/>
      <dgm:spPr/>
      <dgm:t>
        <a:bodyPr/>
        <a:lstStyle/>
        <a:p>
          <a:endParaRPr lang="en-US"/>
        </a:p>
      </dgm:t>
    </dgm:pt>
    <dgm:pt modelId="{DC315CC1-6124-474C-A004-5897016B4302}">
      <dgm:prSet custT="1"/>
      <dgm:spPr>
        <a:solidFill>
          <a:schemeClr val="accent1">
            <a:lumMod val="20000"/>
            <a:lumOff val="80000"/>
            <a:alpha val="90000"/>
          </a:schemeClr>
        </a:solidFill>
      </dgm:spPr>
      <dgm:t>
        <a:bodyPr/>
        <a:lstStyle/>
        <a:p>
          <a:r>
            <a:rPr lang="en-GB" sz="1800" b="1" dirty="0"/>
            <a:t>Stigma and discrimination</a:t>
          </a:r>
          <a:endParaRPr lang="en-US" sz="1800" dirty="0"/>
        </a:p>
      </dgm:t>
    </dgm:pt>
    <dgm:pt modelId="{4DE8137B-6099-439D-8EA3-60EA8B5ACEBB}" type="parTrans" cxnId="{22ED057A-D55E-490D-8D6E-E7E6D87EE6B2}">
      <dgm:prSet/>
      <dgm:spPr/>
      <dgm:t>
        <a:bodyPr/>
        <a:lstStyle/>
        <a:p>
          <a:endParaRPr lang="en-US"/>
        </a:p>
      </dgm:t>
    </dgm:pt>
    <dgm:pt modelId="{A415C250-3C64-470F-88D9-FE893C06CDA9}" type="sibTrans" cxnId="{22ED057A-D55E-490D-8D6E-E7E6D87EE6B2}">
      <dgm:prSet/>
      <dgm:spPr/>
      <dgm:t>
        <a:bodyPr/>
        <a:lstStyle/>
        <a:p>
          <a:endParaRPr lang="en-US"/>
        </a:p>
      </dgm:t>
    </dgm:pt>
    <dgm:pt modelId="{E7660F5F-A216-4020-889E-C7649EE368DA}">
      <dgm:prSet custT="1"/>
      <dgm:spPr>
        <a:solidFill>
          <a:schemeClr val="accent1">
            <a:lumMod val="20000"/>
            <a:lumOff val="80000"/>
            <a:alpha val="90000"/>
          </a:schemeClr>
        </a:solidFill>
      </dgm:spPr>
      <dgm:t>
        <a:bodyPr/>
        <a:lstStyle/>
        <a:p>
          <a:r>
            <a:rPr lang="en-GB" sz="1800" b="1" dirty="0"/>
            <a:t>Disability-specific services</a:t>
          </a:r>
          <a:endParaRPr lang="en-US" sz="1800" dirty="0"/>
        </a:p>
      </dgm:t>
    </dgm:pt>
    <dgm:pt modelId="{108E6352-7E54-433B-8C54-3FDC2C4B4630}" type="parTrans" cxnId="{51A50C93-FFBB-4F8D-93E0-77B44A5FC974}">
      <dgm:prSet/>
      <dgm:spPr/>
      <dgm:t>
        <a:bodyPr/>
        <a:lstStyle/>
        <a:p>
          <a:endParaRPr lang="en-US"/>
        </a:p>
      </dgm:t>
    </dgm:pt>
    <dgm:pt modelId="{ED42A27C-096F-4892-BD8C-D44600975099}" type="sibTrans" cxnId="{51A50C93-FFBB-4F8D-93E0-77B44A5FC974}">
      <dgm:prSet/>
      <dgm:spPr/>
      <dgm:t>
        <a:bodyPr/>
        <a:lstStyle/>
        <a:p>
          <a:endParaRPr lang="en-US"/>
        </a:p>
      </dgm:t>
    </dgm:pt>
    <dgm:pt modelId="{D34CCC30-154B-4263-A83F-729CE1E85D73}">
      <dgm:prSet custT="1"/>
      <dgm:spPr>
        <a:solidFill>
          <a:schemeClr val="accent1">
            <a:lumMod val="20000"/>
            <a:lumOff val="80000"/>
            <a:alpha val="90000"/>
          </a:schemeClr>
        </a:solidFill>
      </dgm:spPr>
      <dgm:t>
        <a:bodyPr/>
        <a:lstStyle/>
        <a:p>
          <a:pPr>
            <a:buFont typeface="Wingdings" pitchFamily="2" charset="2"/>
            <a:buChar char="Ø"/>
          </a:pPr>
          <a:r>
            <a:rPr lang="en-GB" sz="1800" b="1" dirty="0"/>
            <a:t>Rehabilitation and communication</a:t>
          </a:r>
          <a:endParaRPr lang="en-US" sz="1800" dirty="0"/>
        </a:p>
      </dgm:t>
    </dgm:pt>
    <dgm:pt modelId="{867767C1-5E16-46FA-BC78-2DBE1365D610}" type="parTrans" cxnId="{E61BC380-BC32-46C2-8C08-5BBD15A83505}">
      <dgm:prSet/>
      <dgm:spPr/>
      <dgm:t>
        <a:bodyPr/>
        <a:lstStyle/>
        <a:p>
          <a:endParaRPr lang="en-US"/>
        </a:p>
      </dgm:t>
    </dgm:pt>
    <dgm:pt modelId="{34828A79-7CEC-4A49-8E3D-6B9AE2C0E712}" type="sibTrans" cxnId="{E61BC380-BC32-46C2-8C08-5BBD15A83505}">
      <dgm:prSet/>
      <dgm:spPr/>
      <dgm:t>
        <a:bodyPr/>
        <a:lstStyle/>
        <a:p>
          <a:endParaRPr lang="en-US"/>
        </a:p>
      </dgm:t>
    </dgm:pt>
    <dgm:pt modelId="{4B6DA936-4C2D-426E-B352-EF94E2B32990}">
      <dgm:prSet custT="1"/>
      <dgm:spPr>
        <a:solidFill>
          <a:schemeClr val="accent1">
            <a:lumMod val="20000"/>
            <a:lumOff val="80000"/>
            <a:alpha val="90000"/>
          </a:schemeClr>
        </a:solidFill>
      </dgm:spPr>
      <dgm:t>
        <a:bodyPr/>
        <a:lstStyle/>
        <a:p>
          <a:pPr>
            <a:buFont typeface="Wingdings" pitchFamily="2" charset="2"/>
            <a:buChar char="Ø"/>
          </a:pPr>
          <a:r>
            <a:rPr lang="en-GB" sz="1800" b="1" dirty="0"/>
            <a:t>Accessibility and assistive devices and technology</a:t>
          </a:r>
          <a:endParaRPr lang="en-US" sz="1800" dirty="0"/>
        </a:p>
      </dgm:t>
    </dgm:pt>
    <dgm:pt modelId="{59521B81-9BC9-46B1-B05B-E44431FB9FF4}" type="parTrans" cxnId="{2C872B80-CA44-4F82-B2CE-D5533F554535}">
      <dgm:prSet/>
      <dgm:spPr/>
      <dgm:t>
        <a:bodyPr/>
        <a:lstStyle/>
        <a:p>
          <a:endParaRPr lang="en-US"/>
        </a:p>
      </dgm:t>
    </dgm:pt>
    <dgm:pt modelId="{4639423F-5D4E-4EB0-B931-0C51701CAF2C}" type="sibTrans" cxnId="{2C872B80-CA44-4F82-B2CE-D5533F554535}">
      <dgm:prSet/>
      <dgm:spPr/>
      <dgm:t>
        <a:bodyPr/>
        <a:lstStyle/>
        <a:p>
          <a:endParaRPr lang="en-US"/>
        </a:p>
      </dgm:t>
    </dgm:pt>
    <dgm:pt modelId="{76C8B41D-6A28-465E-BBF6-A8944BCFC4A8}">
      <dgm:prSet custT="1"/>
      <dgm:spPr>
        <a:solidFill>
          <a:schemeClr val="accent1">
            <a:lumMod val="20000"/>
            <a:lumOff val="80000"/>
            <a:alpha val="90000"/>
          </a:schemeClr>
        </a:solidFill>
      </dgm:spPr>
      <dgm:t>
        <a:bodyPr/>
        <a:lstStyle/>
        <a:p>
          <a:pPr>
            <a:buFont typeface="Wingdings" pitchFamily="2" charset="2"/>
            <a:buChar char="Ø"/>
          </a:pPr>
          <a:r>
            <a:rPr lang="en-GB" sz="1800" b="1" dirty="0"/>
            <a:t>Interpreter-guides / live assistance</a:t>
          </a:r>
          <a:endParaRPr lang="en-US" sz="1800" dirty="0"/>
        </a:p>
      </dgm:t>
    </dgm:pt>
    <dgm:pt modelId="{7B417207-93BF-49E3-8A2A-C7462AA45658}" type="parTrans" cxnId="{45D63C48-CE3F-472F-A615-7141754462C2}">
      <dgm:prSet/>
      <dgm:spPr/>
      <dgm:t>
        <a:bodyPr/>
        <a:lstStyle/>
        <a:p>
          <a:endParaRPr lang="en-US"/>
        </a:p>
      </dgm:t>
    </dgm:pt>
    <dgm:pt modelId="{B0056DF4-7DD6-44EF-8E52-FCBFD3503A41}" type="sibTrans" cxnId="{45D63C48-CE3F-472F-A615-7141754462C2}">
      <dgm:prSet/>
      <dgm:spPr/>
      <dgm:t>
        <a:bodyPr/>
        <a:lstStyle/>
        <a:p>
          <a:endParaRPr lang="en-US"/>
        </a:p>
      </dgm:t>
    </dgm:pt>
    <dgm:pt modelId="{80A9CF38-4EC1-498D-90D3-49207D20017F}">
      <dgm:prSet custT="1"/>
      <dgm:spPr>
        <a:solidFill>
          <a:schemeClr val="accent1">
            <a:lumMod val="20000"/>
            <a:lumOff val="80000"/>
            <a:alpha val="90000"/>
          </a:schemeClr>
        </a:solidFill>
      </dgm:spPr>
      <dgm:t>
        <a:bodyPr/>
        <a:lstStyle/>
        <a:p>
          <a:r>
            <a:rPr lang="en-GB" sz="1800" b="1" dirty="0"/>
            <a:t>Participation</a:t>
          </a:r>
          <a:endParaRPr lang="en-US" sz="1800" dirty="0"/>
        </a:p>
      </dgm:t>
    </dgm:pt>
    <dgm:pt modelId="{046C9AE5-708B-4466-BE6B-0C206298D45A}" type="parTrans" cxnId="{2C5DCBA9-67A8-4418-81E9-500EE74CC39F}">
      <dgm:prSet/>
      <dgm:spPr/>
      <dgm:t>
        <a:bodyPr/>
        <a:lstStyle/>
        <a:p>
          <a:endParaRPr lang="en-US"/>
        </a:p>
      </dgm:t>
    </dgm:pt>
    <dgm:pt modelId="{BAEA2427-19E6-43CB-80A0-4A3B06059942}" type="sibTrans" cxnId="{2C5DCBA9-67A8-4418-81E9-500EE74CC39F}">
      <dgm:prSet/>
      <dgm:spPr/>
      <dgm:t>
        <a:bodyPr/>
        <a:lstStyle/>
        <a:p>
          <a:endParaRPr lang="en-US"/>
        </a:p>
      </dgm:t>
    </dgm:pt>
    <dgm:pt modelId="{05E3127E-E2E1-454E-8330-63199D2010AF}">
      <dgm:prSet custT="1"/>
      <dgm:spPr>
        <a:solidFill>
          <a:schemeClr val="accent1">
            <a:lumMod val="20000"/>
            <a:lumOff val="80000"/>
            <a:alpha val="90000"/>
          </a:schemeClr>
        </a:solidFill>
      </dgm:spPr>
      <dgm:t>
        <a:bodyPr/>
        <a:lstStyle/>
        <a:p>
          <a:r>
            <a:rPr lang="en-GB" sz="1800" b="1" dirty="0"/>
            <a:t>Data collection and research</a:t>
          </a:r>
          <a:endParaRPr lang="en-US" sz="1800" dirty="0"/>
        </a:p>
      </dgm:t>
    </dgm:pt>
    <dgm:pt modelId="{19A8E5B6-783E-4612-9AEE-A9A104302B90}" type="parTrans" cxnId="{0A9F8DFD-98E3-4301-8F3A-FCE3872F9584}">
      <dgm:prSet/>
      <dgm:spPr/>
      <dgm:t>
        <a:bodyPr/>
        <a:lstStyle/>
        <a:p>
          <a:endParaRPr lang="en-US"/>
        </a:p>
      </dgm:t>
    </dgm:pt>
    <dgm:pt modelId="{491F3A93-8EDC-49D2-8A7C-58C7BAB7261F}" type="sibTrans" cxnId="{0A9F8DFD-98E3-4301-8F3A-FCE3872F9584}">
      <dgm:prSet/>
      <dgm:spPr/>
      <dgm:t>
        <a:bodyPr/>
        <a:lstStyle/>
        <a:p>
          <a:endParaRPr lang="en-US"/>
        </a:p>
      </dgm:t>
    </dgm:pt>
    <dgm:pt modelId="{DED4DDCB-CD55-114F-8A07-78B5B9DAE673}">
      <dgm:prSet custT="1"/>
      <dgm:spPr>
        <a:solidFill>
          <a:schemeClr val="accent1">
            <a:lumMod val="20000"/>
            <a:lumOff val="80000"/>
            <a:alpha val="90000"/>
          </a:schemeClr>
        </a:solidFill>
      </dgm:spPr>
      <dgm:t>
        <a:bodyPr/>
        <a:lstStyle/>
        <a:p>
          <a:pPr>
            <a:buFont typeface="Wingdings" pitchFamily="2" charset="2"/>
            <a:buChar char="Ø"/>
          </a:pPr>
          <a:r>
            <a:rPr lang="en-GB" sz="1800" b="1" dirty="0"/>
            <a:t>Identification, assessment, and referral</a:t>
          </a:r>
          <a:endParaRPr lang="en-US" sz="1800" dirty="0"/>
        </a:p>
      </dgm:t>
    </dgm:pt>
    <dgm:pt modelId="{4D07EB80-0EC9-5B43-B3FC-DAD8826AC5DB}" type="parTrans" cxnId="{362007DC-8D20-154B-B657-116F55FD9EC7}">
      <dgm:prSet/>
      <dgm:spPr/>
      <dgm:t>
        <a:bodyPr/>
        <a:lstStyle/>
        <a:p>
          <a:endParaRPr lang="en-GB"/>
        </a:p>
      </dgm:t>
    </dgm:pt>
    <dgm:pt modelId="{EF07C558-632E-7D49-9947-8B5D8113B16E}" type="sibTrans" cxnId="{362007DC-8D20-154B-B657-116F55FD9EC7}">
      <dgm:prSet/>
      <dgm:spPr/>
      <dgm:t>
        <a:bodyPr/>
        <a:lstStyle/>
        <a:p>
          <a:endParaRPr lang="en-GB"/>
        </a:p>
      </dgm:t>
    </dgm:pt>
    <dgm:pt modelId="{5B63A270-733F-7741-96AC-6F16BB14E4B2}" type="pres">
      <dgm:prSet presAssocID="{F56E1795-1B7C-46F0-8681-EFA4B8A61A6F}" presName="linear" presStyleCnt="0">
        <dgm:presLayoutVars>
          <dgm:dir/>
          <dgm:animLvl val="lvl"/>
          <dgm:resizeHandles val="exact"/>
        </dgm:presLayoutVars>
      </dgm:prSet>
      <dgm:spPr/>
    </dgm:pt>
    <dgm:pt modelId="{7ED8C1A6-1C02-F048-A612-95C522332ECB}" type="pres">
      <dgm:prSet presAssocID="{0FB85BCB-6E8A-41D4-BFE2-DE82FBB9A08D}" presName="parentLin" presStyleCnt="0"/>
      <dgm:spPr/>
    </dgm:pt>
    <dgm:pt modelId="{9532399E-03C9-5645-AF8B-EFE11DA75C41}" type="pres">
      <dgm:prSet presAssocID="{0FB85BCB-6E8A-41D4-BFE2-DE82FBB9A08D}" presName="parentLeftMargin" presStyleLbl="node1" presStyleIdx="0" presStyleCnt="2"/>
      <dgm:spPr/>
    </dgm:pt>
    <dgm:pt modelId="{9CDC7A19-BA12-1648-8179-0A91553C005D}" type="pres">
      <dgm:prSet presAssocID="{0FB85BCB-6E8A-41D4-BFE2-DE82FBB9A08D}" presName="parentText" presStyleLbl="node1" presStyleIdx="0" presStyleCnt="2" custScaleY="139517">
        <dgm:presLayoutVars>
          <dgm:chMax val="0"/>
          <dgm:bulletEnabled val="1"/>
        </dgm:presLayoutVars>
      </dgm:prSet>
      <dgm:spPr/>
    </dgm:pt>
    <dgm:pt modelId="{3E35247C-7F97-F742-AB82-684096E62F8A}" type="pres">
      <dgm:prSet presAssocID="{0FB85BCB-6E8A-41D4-BFE2-DE82FBB9A08D}" presName="negativeSpace" presStyleCnt="0"/>
      <dgm:spPr/>
    </dgm:pt>
    <dgm:pt modelId="{117CF350-F50A-9943-AA83-B83172BEEDD6}" type="pres">
      <dgm:prSet presAssocID="{0FB85BCB-6E8A-41D4-BFE2-DE82FBB9A08D}" presName="childText" presStyleLbl="conFgAcc1" presStyleIdx="0" presStyleCnt="2">
        <dgm:presLayoutVars>
          <dgm:bulletEnabled val="1"/>
        </dgm:presLayoutVars>
      </dgm:prSet>
      <dgm:spPr>
        <a:solidFill>
          <a:schemeClr val="accent1">
            <a:lumMod val="20000"/>
            <a:lumOff val="80000"/>
            <a:alpha val="90000"/>
          </a:schemeClr>
        </a:solidFill>
      </dgm:spPr>
    </dgm:pt>
    <dgm:pt modelId="{9645CD7D-6500-9240-9913-7CB570185567}" type="pres">
      <dgm:prSet presAssocID="{91C1BE8A-6D61-47FD-B21E-EC55E00B504B}" presName="spaceBetweenRectangles" presStyleCnt="0"/>
      <dgm:spPr/>
    </dgm:pt>
    <dgm:pt modelId="{5B4A3B81-49A2-F24F-9E7F-ACDBE2F13BFF}" type="pres">
      <dgm:prSet presAssocID="{80F28AD7-BC2A-48B1-9602-8B87C7AEA46B}" presName="parentLin" presStyleCnt="0"/>
      <dgm:spPr/>
    </dgm:pt>
    <dgm:pt modelId="{6E631D9D-F0C5-604D-B0AF-5A55FA7F058E}" type="pres">
      <dgm:prSet presAssocID="{80F28AD7-BC2A-48B1-9602-8B87C7AEA46B}" presName="parentLeftMargin" presStyleLbl="node1" presStyleIdx="0" presStyleCnt="2"/>
      <dgm:spPr/>
    </dgm:pt>
    <dgm:pt modelId="{2DB5DE46-F20A-AD4D-A966-5E876B67447E}" type="pres">
      <dgm:prSet presAssocID="{80F28AD7-BC2A-48B1-9602-8B87C7AEA46B}" presName="parentText" presStyleLbl="node1" presStyleIdx="1" presStyleCnt="2" custScaleY="155978" custLinFactNeighborX="-6386" custLinFactNeighborY="-5124">
        <dgm:presLayoutVars>
          <dgm:chMax val="0"/>
          <dgm:bulletEnabled val="1"/>
        </dgm:presLayoutVars>
      </dgm:prSet>
      <dgm:spPr/>
    </dgm:pt>
    <dgm:pt modelId="{4A8B45CE-5C0A-2346-A7EB-4926F6084B28}" type="pres">
      <dgm:prSet presAssocID="{80F28AD7-BC2A-48B1-9602-8B87C7AEA46B}" presName="negativeSpace" presStyleCnt="0"/>
      <dgm:spPr/>
    </dgm:pt>
    <dgm:pt modelId="{718D52D6-FEDD-C647-BFD8-41D880810CE6}" type="pres">
      <dgm:prSet presAssocID="{80F28AD7-BC2A-48B1-9602-8B87C7AEA46B}" presName="childText" presStyleLbl="conFgAcc1" presStyleIdx="1" presStyleCnt="2">
        <dgm:presLayoutVars>
          <dgm:bulletEnabled val="1"/>
        </dgm:presLayoutVars>
      </dgm:prSet>
      <dgm:spPr/>
    </dgm:pt>
  </dgm:ptLst>
  <dgm:cxnLst>
    <dgm:cxn modelId="{757FF033-AEC7-D24E-AAD1-AAAC69D45A91}" type="presOf" srcId="{80F28AD7-BC2A-48B1-9602-8B87C7AEA46B}" destId="{6E631D9D-F0C5-604D-B0AF-5A55FA7F058E}" srcOrd="0" destOrd="0" presId="urn:microsoft.com/office/officeart/2005/8/layout/list1"/>
    <dgm:cxn modelId="{FC2AB53F-87B0-3048-8B58-85AA124CF5DE}" type="presOf" srcId="{4B6DA936-4C2D-426E-B352-EF94E2B32990}" destId="{718D52D6-FEDD-C647-BFD8-41D880810CE6}" srcOrd="0" destOrd="5" presId="urn:microsoft.com/office/officeart/2005/8/layout/list1"/>
    <dgm:cxn modelId="{45D63C48-CE3F-472F-A615-7141754462C2}" srcId="{E7660F5F-A216-4020-889E-C7649EE368DA}" destId="{76C8B41D-6A28-465E-BBF6-A8944BCFC4A8}" srcOrd="3" destOrd="0" parTransId="{7B417207-93BF-49E3-8A2A-C7462AA45658}" sibTransId="{B0056DF4-7DD6-44EF-8E52-FCBFD3503A41}"/>
    <dgm:cxn modelId="{CA87CD6F-1E8A-6442-A02B-D85074105D32}" type="presOf" srcId="{76C8B41D-6A28-465E-BBF6-A8944BCFC4A8}" destId="{718D52D6-FEDD-C647-BFD8-41D880810CE6}" srcOrd="0" destOrd="6" presId="urn:microsoft.com/office/officeart/2005/8/layout/list1"/>
    <dgm:cxn modelId="{F13B7070-5E90-434D-9241-9FFC778CAFE1}" srcId="{F56E1795-1B7C-46F0-8681-EFA4B8A61A6F}" destId="{0FB85BCB-6E8A-41D4-BFE2-DE82FBB9A08D}" srcOrd="0" destOrd="0" parTransId="{BE85B5F2-72CF-4008-BAB3-0491B0E4B614}" sibTransId="{91C1BE8A-6D61-47FD-B21E-EC55E00B504B}"/>
    <dgm:cxn modelId="{9AB2A471-6822-42E0-8436-E2BF5D5D8B3D}" srcId="{F56E1795-1B7C-46F0-8681-EFA4B8A61A6F}" destId="{80F28AD7-BC2A-48B1-9602-8B87C7AEA46B}" srcOrd="1" destOrd="0" parTransId="{5D764953-6229-4D51-BEFD-9D72FA4AC364}" sibTransId="{F92BAFCF-356D-404C-A7EF-8942C3CD8EE3}"/>
    <dgm:cxn modelId="{4F199673-36D7-CE48-AEF1-0DA254880D2D}" type="presOf" srcId="{DED4DDCB-CD55-114F-8A07-78B5B9DAE673}" destId="{718D52D6-FEDD-C647-BFD8-41D880810CE6}" srcOrd="0" destOrd="3" presId="urn:microsoft.com/office/officeart/2005/8/layout/list1"/>
    <dgm:cxn modelId="{032D6074-2352-494A-B543-6AFFA9F815F2}" type="presOf" srcId="{BCCFF63E-C855-44AA-B610-D0EC0C6E6B5D}" destId="{718D52D6-FEDD-C647-BFD8-41D880810CE6}" srcOrd="0" destOrd="0" presId="urn:microsoft.com/office/officeart/2005/8/layout/list1"/>
    <dgm:cxn modelId="{1D067B77-281B-A349-903D-895BE2B9C291}" type="presOf" srcId="{D34CCC30-154B-4263-A83F-729CE1E85D73}" destId="{718D52D6-FEDD-C647-BFD8-41D880810CE6}" srcOrd="0" destOrd="4" presId="urn:microsoft.com/office/officeart/2005/8/layout/list1"/>
    <dgm:cxn modelId="{22ED057A-D55E-490D-8D6E-E7E6D87EE6B2}" srcId="{80F28AD7-BC2A-48B1-9602-8B87C7AEA46B}" destId="{DC315CC1-6124-474C-A004-5897016B4302}" srcOrd="1" destOrd="0" parTransId="{4DE8137B-6099-439D-8EA3-60EA8B5ACEBB}" sibTransId="{A415C250-3C64-470F-88D9-FE893C06CDA9}"/>
    <dgm:cxn modelId="{2C872B80-CA44-4F82-B2CE-D5533F554535}" srcId="{E7660F5F-A216-4020-889E-C7649EE368DA}" destId="{4B6DA936-4C2D-426E-B352-EF94E2B32990}" srcOrd="2" destOrd="0" parTransId="{59521B81-9BC9-46B1-B05B-E44431FB9FF4}" sibTransId="{4639423F-5D4E-4EB0-B931-0C51701CAF2C}"/>
    <dgm:cxn modelId="{E61BC380-BC32-46C2-8C08-5BBD15A83505}" srcId="{E7660F5F-A216-4020-889E-C7649EE368DA}" destId="{D34CCC30-154B-4263-A83F-729CE1E85D73}" srcOrd="1" destOrd="0" parTransId="{867767C1-5E16-46FA-BC78-2DBE1365D610}" sibTransId="{34828A79-7CEC-4A49-8E3D-6B9AE2C0E712}"/>
    <dgm:cxn modelId="{340D7386-CD3E-43FF-8038-2FEDC61CF5BF}" srcId="{80F28AD7-BC2A-48B1-9602-8B87C7AEA46B}" destId="{BCCFF63E-C855-44AA-B610-D0EC0C6E6B5D}" srcOrd="0" destOrd="0" parTransId="{7A7882DF-12BC-4F1A-ACA9-0F7104DD0AD9}" sibTransId="{BC63BB88-CE58-4E90-B771-D622500799E1}"/>
    <dgm:cxn modelId="{51A50C93-FFBB-4F8D-93E0-77B44A5FC974}" srcId="{80F28AD7-BC2A-48B1-9602-8B87C7AEA46B}" destId="{E7660F5F-A216-4020-889E-C7649EE368DA}" srcOrd="2" destOrd="0" parTransId="{108E6352-7E54-433B-8C54-3FDC2C4B4630}" sibTransId="{ED42A27C-096F-4892-BD8C-D44600975099}"/>
    <dgm:cxn modelId="{DB39BD96-81AC-924F-93C1-F958A2AE1311}" type="presOf" srcId="{0FB85BCB-6E8A-41D4-BFE2-DE82FBB9A08D}" destId="{9CDC7A19-BA12-1648-8179-0A91553C005D}" srcOrd="1" destOrd="0" presId="urn:microsoft.com/office/officeart/2005/8/layout/list1"/>
    <dgm:cxn modelId="{3CA6FA96-FC34-EB41-A644-C79D47C7556F}" type="presOf" srcId="{80F28AD7-BC2A-48B1-9602-8B87C7AEA46B}" destId="{2DB5DE46-F20A-AD4D-A966-5E876B67447E}" srcOrd="1" destOrd="0" presId="urn:microsoft.com/office/officeart/2005/8/layout/list1"/>
    <dgm:cxn modelId="{1B20F499-90E7-9441-8B20-E22BA0258FB2}" type="presOf" srcId="{05E3127E-E2E1-454E-8330-63199D2010AF}" destId="{718D52D6-FEDD-C647-BFD8-41D880810CE6}" srcOrd="0" destOrd="8" presId="urn:microsoft.com/office/officeart/2005/8/layout/list1"/>
    <dgm:cxn modelId="{2C5DCBA9-67A8-4418-81E9-500EE74CC39F}" srcId="{80F28AD7-BC2A-48B1-9602-8B87C7AEA46B}" destId="{80A9CF38-4EC1-498D-90D3-49207D20017F}" srcOrd="3" destOrd="0" parTransId="{046C9AE5-708B-4466-BE6B-0C206298D45A}" sibTransId="{BAEA2427-19E6-43CB-80A0-4A3B06059942}"/>
    <dgm:cxn modelId="{38F620BF-FE0D-CB4A-8D72-EC1925F8F7C2}" type="presOf" srcId="{E7660F5F-A216-4020-889E-C7649EE368DA}" destId="{718D52D6-FEDD-C647-BFD8-41D880810CE6}" srcOrd="0" destOrd="2" presId="urn:microsoft.com/office/officeart/2005/8/layout/list1"/>
    <dgm:cxn modelId="{362007DC-8D20-154B-B657-116F55FD9EC7}" srcId="{E7660F5F-A216-4020-889E-C7649EE368DA}" destId="{DED4DDCB-CD55-114F-8A07-78B5B9DAE673}" srcOrd="0" destOrd="0" parTransId="{4D07EB80-0EC9-5B43-B3FC-DAD8826AC5DB}" sibTransId="{EF07C558-632E-7D49-9947-8B5D8113B16E}"/>
    <dgm:cxn modelId="{80EFE8DD-F40B-9645-9092-FB372F954F56}" type="presOf" srcId="{DC315CC1-6124-474C-A004-5897016B4302}" destId="{718D52D6-FEDD-C647-BFD8-41D880810CE6}" srcOrd="0" destOrd="1" presId="urn:microsoft.com/office/officeart/2005/8/layout/list1"/>
    <dgm:cxn modelId="{1F1089E2-605E-A04B-8950-BD495D7F0025}" type="presOf" srcId="{F56E1795-1B7C-46F0-8681-EFA4B8A61A6F}" destId="{5B63A270-733F-7741-96AC-6F16BB14E4B2}" srcOrd="0" destOrd="0" presId="urn:microsoft.com/office/officeart/2005/8/layout/list1"/>
    <dgm:cxn modelId="{D92314F2-61B1-2048-AF8A-6A64B4F2C764}" type="presOf" srcId="{80A9CF38-4EC1-498D-90D3-49207D20017F}" destId="{718D52D6-FEDD-C647-BFD8-41D880810CE6}" srcOrd="0" destOrd="7" presId="urn:microsoft.com/office/officeart/2005/8/layout/list1"/>
    <dgm:cxn modelId="{142662F6-7488-CD42-8355-3795C405977F}" type="presOf" srcId="{0FB85BCB-6E8A-41D4-BFE2-DE82FBB9A08D}" destId="{9532399E-03C9-5645-AF8B-EFE11DA75C41}" srcOrd="0" destOrd="0" presId="urn:microsoft.com/office/officeart/2005/8/layout/list1"/>
    <dgm:cxn modelId="{0A9F8DFD-98E3-4301-8F3A-FCE3872F9584}" srcId="{80F28AD7-BC2A-48B1-9602-8B87C7AEA46B}" destId="{05E3127E-E2E1-454E-8330-63199D2010AF}" srcOrd="4" destOrd="0" parTransId="{19A8E5B6-783E-4612-9AEE-A9A104302B90}" sibTransId="{491F3A93-8EDC-49D2-8A7C-58C7BAB7261F}"/>
    <dgm:cxn modelId="{D7E50413-6655-4843-A5BA-F115DCFA71CD}" type="presParOf" srcId="{5B63A270-733F-7741-96AC-6F16BB14E4B2}" destId="{7ED8C1A6-1C02-F048-A612-95C522332ECB}" srcOrd="0" destOrd="0" presId="urn:microsoft.com/office/officeart/2005/8/layout/list1"/>
    <dgm:cxn modelId="{3295E460-20BB-5049-B903-F9BC39704234}" type="presParOf" srcId="{7ED8C1A6-1C02-F048-A612-95C522332ECB}" destId="{9532399E-03C9-5645-AF8B-EFE11DA75C41}" srcOrd="0" destOrd="0" presId="urn:microsoft.com/office/officeart/2005/8/layout/list1"/>
    <dgm:cxn modelId="{7E838D2F-37FB-834A-88EB-9B97EC539B6F}" type="presParOf" srcId="{7ED8C1A6-1C02-F048-A612-95C522332ECB}" destId="{9CDC7A19-BA12-1648-8179-0A91553C005D}" srcOrd="1" destOrd="0" presId="urn:microsoft.com/office/officeart/2005/8/layout/list1"/>
    <dgm:cxn modelId="{95C051C4-FF3C-D14E-A65B-AC3180A9966D}" type="presParOf" srcId="{5B63A270-733F-7741-96AC-6F16BB14E4B2}" destId="{3E35247C-7F97-F742-AB82-684096E62F8A}" srcOrd="1" destOrd="0" presId="urn:microsoft.com/office/officeart/2005/8/layout/list1"/>
    <dgm:cxn modelId="{5096A9F3-063A-2A4C-9E2E-6AD9C1B816FB}" type="presParOf" srcId="{5B63A270-733F-7741-96AC-6F16BB14E4B2}" destId="{117CF350-F50A-9943-AA83-B83172BEEDD6}" srcOrd="2" destOrd="0" presId="urn:microsoft.com/office/officeart/2005/8/layout/list1"/>
    <dgm:cxn modelId="{C69D58BE-A2F8-6D43-8F6C-281E0561CC91}" type="presParOf" srcId="{5B63A270-733F-7741-96AC-6F16BB14E4B2}" destId="{9645CD7D-6500-9240-9913-7CB570185567}" srcOrd="3" destOrd="0" presId="urn:microsoft.com/office/officeart/2005/8/layout/list1"/>
    <dgm:cxn modelId="{6E2D250A-FC18-964E-9BD5-71A1F281AE7F}" type="presParOf" srcId="{5B63A270-733F-7741-96AC-6F16BB14E4B2}" destId="{5B4A3B81-49A2-F24F-9E7F-ACDBE2F13BFF}" srcOrd="4" destOrd="0" presId="urn:microsoft.com/office/officeart/2005/8/layout/list1"/>
    <dgm:cxn modelId="{927E2638-E84A-2041-9CD9-75A7D109B39E}" type="presParOf" srcId="{5B4A3B81-49A2-F24F-9E7F-ACDBE2F13BFF}" destId="{6E631D9D-F0C5-604D-B0AF-5A55FA7F058E}" srcOrd="0" destOrd="0" presId="urn:microsoft.com/office/officeart/2005/8/layout/list1"/>
    <dgm:cxn modelId="{D1792557-E4B0-5744-9897-7CB020136474}" type="presParOf" srcId="{5B4A3B81-49A2-F24F-9E7F-ACDBE2F13BFF}" destId="{2DB5DE46-F20A-AD4D-A966-5E876B67447E}" srcOrd="1" destOrd="0" presId="urn:microsoft.com/office/officeart/2005/8/layout/list1"/>
    <dgm:cxn modelId="{AF3F2830-890D-924E-8A6B-9C345FDBF19A}" type="presParOf" srcId="{5B63A270-733F-7741-96AC-6F16BB14E4B2}" destId="{4A8B45CE-5C0A-2346-A7EB-4926F6084B28}" srcOrd="5" destOrd="0" presId="urn:microsoft.com/office/officeart/2005/8/layout/list1"/>
    <dgm:cxn modelId="{B9B0175F-87E0-CC4E-A2C2-2BFA71221EC8}" type="presParOf" srcId="{5B63A270-733F-7741-96AC-6F16BB14E4B2}" destId="{718D52D6-FEDD-C647-BFD8-41D880810CE6}"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6E1795-1B7C-46F0-8681-EFA4B8A61A6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80F28AD7-BC2A-48B1-9602-8B87C7AEA46B}">
      <dgm:prSet/>
      <dgm:spPr/>
      <dgm:t>
        <a:bodyPr/>
        <a:lstStyle/>
        <a:p>
          <a:r>
            <a:rPr lang="en-GB" dirty="0">
              <a:solidFill>
                <a:schemeClr val="accent4">
                  <a:lumMod val="20000"/>
                  <a:lumOff val="80000"/>
                </a:schemeClr>
              </a:solidFill>
            </a:rPr>
            <a:t>Disability Mainstreaming of Laws, Policies, and Services</a:t>
          </a:r>
          <a:endParaRPr lang="en-US" dirty="0">
            <a:solidFill>
              <a:schemeClr val="accent4">
                <a:lumMod val="20000"/>
                <a:lumOff val="80000"/>
              </a:schemeClr>
            </a:solidFill>
          </a:endParaRPr>
        </a:p>
      </dgm:t>
    </dgm:pt>
    <dgm:pt modelId="{5D764953-6229-4D51-BEFD-9D72FA4AC364}" type="parTrans" cxnId="{9AB2A471-6822-42E0-8436-E2BF5D5D8B3D}">
      <dgm:prSet/>
      <dgm:spPr/>
      <dgm:t>
        <a:bodyPr/>
        <a:lstStyle/>
        <a:p>
          <a:endParaRPr lang="en-US"/>
        </a:p>
      </dgm:t>
    </dgm:pt>
    <dgm:pt modelId="{F92BAFCF-356D-404C-A7EF-8942C3CD8EE3}" type="sibTrans" cxnId="{9AB2A471-6822-42E0-8436-E2BF5D5D8B3D}">
      <dgm:prSet/>
      <dgm:spPr/>
      <dgm:t>
        <a:bodyPr/>
        <a:lstStyle/>
        <a:p>
          <a:endParaRPr lang="en-US"/>
        </a:p>
      </dgm:t>
    </dgm:pt>
    <dgm:pt modelId="{BCCFF63E-C855-44AA-B610-D0EC0C6E6B5D}">
      <dgm:prSet/>
      <dgm:spPr>
        <a:solidFill>
          <a:schemeClr val="accent1">
            <a:lumMod val="40000"/>
            <a:lumOff val="60000"/>
            <a:alpha val="90000"/>
          </a:schemeClr>
        </a:solidFill>
      </dgm:spPr>
      <dgm:t>
        <a:bodyPr/>
        <a:lstStyle/>
        <a:p>
          <a:r>
            <a:rPr lang="en-GB" b="1" dirty="0"/>
            <a:t>Inclusive education</a:t>
          </a:r>
          <a:endParaRPr lang="en-US" b="1" dirty="0"/>
        </a:p>
      </dgm:t>
    </dgm:pt>
    <dgm:pt modelId="{7A7882DF-12BC-4F1A-ACA9-0F7104DD0AD9}" type="parTrans" cxnId="{340D7386-CD3E-43FF-8038-2FEDC61CF5BF}">
      <dgm:prSet/>
      <dgm:spPr/>
      <dgm:t>
        <a:bodyPr/>
        <a:lstStyle/>
        <a:p>
          <a:endParaRPr lang="en-US"/>
        </a:p>
      </dgm:t>
    </dgm:pt>
    <dgm:pt modelId="{BC63BB88-CE58-4E90-B771-D622500799E1}" type="sibTrans" cxnId="{340D7386-CD3E-43FF-8038-2FEDC61CF5BF}">
      <dgm:prSet/>
      <dgm:spPr/>
      <dgm:t>
        <a:bodyPr/>
        <a:lstStyle/>
        <a:p>
          <a:endParaRPr lang="en-US"/>
        </a:p>
      </dgm:t>
    </dgm:pt>
    <dgm:pt modelId="{C25E57BC-FA41-C54F-8D14-BFDD0EACEA4D}">
      <dgm:prSet/>
      <dgm:spPr>
        <a:solidFill>
          <a:schemeClr val="accent1">
            <a:lumMod val="40000"/>
            <a:lumOff val="60000"/>
            <a:alpha val="90000"/>
          </a:schemeClr>
        </a:solidFill>
      </dgm:spPr>
      <dgm:t>
        <a:bodyPr/>
        <a:lstStyle/>
        <a:p>
          <a:r>
            <a:rPr lang="en-GB" b="1" dirty="0"/>
            <a:t>Health</a:t>
          </a:r>
        </a:p>
      </dgm:t>
    </dgm:pt>
    <dgm:pt modelId="{1186402E-14F7-FC4E-8CF8-E6CF417DC87A}" type="parTrans" cxnId="{FDF7A176-8DF2-B344-826E-A0E800FD9A8E}">
      <dgm:prSet/>
      <dgm:spPr/>
      <dgm:t>
        <a:bodyPr/>
        <a:lstStyle/>
        <a:p>
          <a:endParaRPr lang="en-GB"/>
        </a:p>
      </dgm:t>
    </dgm:pt>
    <dgm:pt modelId="{1E2E0365-3417-1B46-A393-0111D859906A}" type="sibTrans" cxnId="{FDF7A176-8DF2-B344-826E-A0E800FD9A8E}">
      <dgm:prSet/>
      <dgm:spPr/>
      <dgm:t>
        <a:bodyPr/>
        <a:lstStyle/>
        <a:p>
          <a:endParaRPr lang="en-GB"/>
        </a:p>
      </dgm:t>
    </dgm:pt>
    <dgm:pt modelId="{A247AC7E-95E8-2B43-B2AD-21B74BB64A0E}">
      <dgm:prSet/>
      <dgm:spPr>
        <a:solidFill>
          <a:schemeClr val="accent1">
            <a:lumMod val="40000"/>
            <a:lumOff val="60000"/>
            <a:alpha val="90000"/>
          </a:schemeClr>
        </a:solidFill>
      </dgm:spPr>
      <dgm:t>
        <a:bodyPr/>
        <a:lstStyle/>
        <a:p>
          <a:r>
            <a:rPr lang="en-GB" b="1" dirty="0"/>
            <a:t>Work and vocational training</a:t>
          </a:r>
        </a:p>
      </dgm:t>
    </dgm:pt>
    <dgm:pt modelId="{1C207FCB-1EA1-984F-B23E-D80EA5539655}" type="parTrans" cxnId="{1EE1A480-419A-E64E-A4F9-F3047A40C08F}">
      <dgm:prSet/>
      <dgm:spPr/>
      <dgm:t>
        <a:bodyPr/>
        <a:lstStyle/>
        <a:p>
          <a:endParaRPr lang="en-GB"/>
        </a:p>
      </dgm:t>
    </dgm:pt>
    <dgm:pt modelId="{AF18CB51-447A-1C47-A729-25B40FBD454A}" type="sibTrans" cxnId="{1EE1A480-419A-E64E-A4F9-F3047A40C08F}">
      <dgm:prSet/>
      <dgm:spPr/>
      <dgm:t>
        <a:bodyPr/>
        <a:lstStyle/>
        <a:p>
          <a:endParaRPr lang="en-GB"/>
        </a:p>
      </dgm:t>
    </dgm:pt>
    <dgm:pt modelId="{D2FF89E4-B846-7B46-9C3B-3B4C19F97E87}">
      <dgm:prSet/>
      <dgm:spPr>
        <a:solidFill>
          <a:schemeClr val="accent1">
            <a:lumMod val="40000"/>
            <a:lumOff val="60000"/>
            <a:alpha val="90000"/>
          </a:schemeClr>
        </a:solidFill>
      </dgm:spPr>
      <dgm:t>
        <a:bodyPr/>
        <a:lstStyle/>
        <a:p>
          <a:r>
            <a:rPr lang="en-GB" b="1" dirty="0"/>
            <a:t>Social protection</a:t>
          </a:r>
        </a:p>
      </dgm:t>
    </dgm:pt>
    <dgm:pt modelId="{62D2AB83-CD21-194B-A82F-6A97BC4D8D41}" type="parTrans" cxnId="{9019D35C-CBD2-D949-A24A-52F7B1EE3F26}">
      <dgm:prSet/>
      <dgm:spPr/>
      <dgm:t>
        <a:bodyPr/>
        <a:lstStyle/>
        <a:p>
          <a:endParaRPr lang="en-GB"/>
        </a:p>
      </dgm:t>
    </dgm:pt>
    <dgm:pt modelId="{8230E74E-3F70-6F4D-8105-7370210BD0CB}" type="sibTrans" cxnId="{9019D35C-CBD2-D949-A24A-52F7B1EE3F26}">
      <dgm:prSet/>
      <dgm:spPr/>
      <dgm:t>
        <a:bodyPr/>
        <a:lstStyle/>
        <a:p>
          <a:endParaRPr lang="en-GB"/>
        </a:p>
      </dgm:t>
    </dgm:pt>
    <dgm:pt modelId="{F99363A0-423E-3440-908D-8A78D09A7741}">
      <dgm:prSet/>
      <dgm:spPr>
        <a:solidFill>
          <a:schemeClr val="accent1">
            <a:lumMod val="40000"/>
            <a:lumOff val="60000"/>
            <a:alpha val="90000"/>
          </a:schemeClr>
        </a:solidFill>
      </dgm:spPr>
      <dgm:t>
        <a:bodyPr/>
        <a:lstStyle/>
        <a:p>
          <a:r>
            <a:rPr lang="en-GB" b="1" dirty="0"/>
            <a:t>Participation in public and political life</a:t>
          </a:r>
        </a:p>
      </dgm:t>
    </dgm:pt>
    <dgm:pt modelId="{376C34C9-863A-4549-8E26-D9BD1A7EC4A0}" type="parTrans" cxnId="{952EE726-5F80-B044-9181-7B6AF79F1EE9}">
      <dgm:prSet/>
      <dgm:spPr/>
      <dgm:t>
        <a:bodyPr/>
        <a:lstStyle/>
        <a:p>
          <a:endParaRPr lang="en-GB"/>
        </a:p>
      </dgm:t>
    </dgm:pt>
    <dgm:pt modelId="{5CB7AE88-DAEB-7748-9E8C-33D2CACCCE89}" type="sibTrans" cxnId="{952EE726-5F80-B044-9181-7B6AF79F1EE9}">
      <dgm:prSet/>
      <dgm:spPr/>
      <dgm:t>
        <a:bodyPr/>
        <a:lstStyle/>
        <a:p>
          <a:endParaRPr lang="en-GB"/>
        </a:p>
      </dgm:t>
    </dgm:pt>
    <dgm:pt modelId="{95BD4C1E-167C-C14E-8A97-A29F3BECA5E4}">
      <dgm:prSet/>
      <dgm:spPr>
        <a:solidFill>
          <a:schemeClr val="accent1">
            <a:lumMod val="40000"/>
            <a:lumOff val="60000"/>
            <a:alpha val="90000"/>
          </a:schemeClr>
        </a:solidFill>
      </dgm:spPr>
      <dgm:t>
        <a:bodyPr/>
        <a:lstStyle/>
        <a:p>
          <a:r>
            <a:rPr lang="en-GB" b="1" dirty="0"/>
            <a:t>Recreation and social life</a:t>
          </a:r>
        </a:p>
      </dgm:t>
    </dgm:pt>
    <dgm:pt modelId="{733B5E2A-CD30-1E45-93DF-ACA1238866A0}" type="parTrans" cxnId="{D4E54B13-A23D-9443-9707-1D5BF3F20655}">
      <dgm:prSet/>
      <dgm:spPr/>
      <dgm:t>
        <a:bodyPr/>
        <a:lstStyle/>
        <a:p>
          <a:endParaRPr lang="en-GB"/>
        </a:p>
      </dgm:t>
    </dgm:pt>
    <dgm:pt modelId="{52CC8FA9-33B2-3444-B14C-330A6A8392B5}" type="sibTrans" cxnId="{D4E54B13-A23D-9443-9707-1D5BF3F20655}">
      <dgm:prSet/>
      <dgm:spPr/>
      <dgm:t>
        <a:bodyPr/>
        <a:lstStyle/>
        <a:p>
          <a:endParaRPr lang="en-GB"/>
        </a:p>
      </dgm:t>
    </dgm:pt>
    <dgm:pt modelId="{1F13B2AB-8308-1C4E-8225-ACE328F4C4C4}">
      <dgm:prSet/>
      <dgm:spPr>
        <a:solidFill>
          <a:schemeClr val="accent1">
            <a:lumMod val="40000"/>
            <a:lumOff val="60000"/>
            <a:alpha val="90000"/>
          </a:schemeClr>
        </a:solidFill>
      </dgm:spPr>
      <dgm:t>
        <a:bodyPr/>
        <a:lstStyle/>
        <a:p>
          <a:r>
            <a:rPr lang="en-GB" b="1"/>
            <a:t>Preventing violence</a:t>
          </a:r>
          <a:endParaRPr lang="en-GB" b="1" dirty="0"/>
        </a:p>
      </dgm:t>
    </dgm:pt>
    <dgm:pt modelId="{249FEF02-E82E-EF49-8FCB-A8588D24B0D9}" type="parTrans" cxnId="{5784E807-78E5-7544-B135-A01060D4E2BE}">
      <dgm:prSet/>
      <dgm:spPr/>
      <dgm:t>
        <a:bodyPr/>
        <a:lstStyle/>
        <a:p>
          <a:endParaRPr lang="en-GB"/>
        </a:p>
      </dgm:t>
    </dgm:pt>
    <dgm:pt modelId="{9A67961D-FB51-774D-8829-6480170D119F}" type="sibTrans" cxnId="{5784E807-78E5-7544-B135-A01060D4E2BE}">
      <dgm:prSet/>
      <dgm:spPr/>
      <dgm:t>
        <a:bodyPr/>
        <a:lstStyle/>
        <a:p>
          <a:endParaRPr lang="en-GB"/>
        </a:p>
      </dgm:t>
    </dgm:pt>
    <dgm:pt modelId="{5F084676-2B97-4C45-887D-29B22ED66B75}">
      <dgm:prSet/>
      <dgm:spPr>
        <a:solidFill>
          <a:schemeClr val="accent1">
            <a:lumMod val="40000"/>
            <a:lumOff val="60000"/>
            <a:alpha val="90000"/>
          </a:schemeClr>
        </a:solidFill>
      </dgm:spPr>
      <dgm:t>
        <a:bodyPr/>
        <a:lstStyle/>
        <a:p>
          <a:r>
            <a:rPr lang="en-GB" b="1" dirty="0"/>
            <a:t>Response to emergencies</a:t>
          </a:r>
        </a:p>
      </dgm:t>
    </dgm:pt>
    <dgm:pt modelId="{17AE032F-5C6D-4144-8315-4D4CE433C042}" type="parTrans" cxnId="{79D8E8D2-BBEE-EF43-870C-6EFEC20D4D0D}">
      <dgm:prSet/>
      <dgm:spPr/>
      <dgm:t>
        <a:bodyPr/>
        <a:lstStyle/>
        <a:p>
          <a:endParaRPr lang="en-GB"/>
        </a:p>
      </dgm:t>
    </dgm:pt>
    <dgm:pt modelId="{78207131-99E5-9340-82F5-0630FE1B7D64}" type="sibTrans" cxnId="{79D8E8D2-BBEE-EF43-870C-6EFEC20D4D0D}">
      <dgm:prSet/>
      <dgm:spPr/>
      <dgm:t>
        <a:bodyPr/>
        <a:lstStyle/>
        <a:p>
          <a:endParaRPr lang="en-GB"/>
        </a:p>
      </dgm:t>
    </dgm:pt>
    <dgm:pt modelId="{5B63A270-733F-7741-96AC-6F16BB14E4B2}" type="pres">
      <dgm:prSet presAssocID="{F56E1795-1B7C-46F0-8681-EFA4B8A61A6F}" presName="linear" presStyleCnt="0">
        <dgm:presLayoutVars>
          <dgm:dir/>
          <dgm:animLvl val="lvl"/>
          <dgm:resizeHandles val="exact"/>
        </dgm:presLayoutVars>
      </dgm:prSet>
      <dgm:spPr/>
    </dgm:pt>
    <dgm:pt modelId="{5B4A3B81-49A2-F24F-9E7F-ACDBE2F13BFF}" type="pres">
      <dgm:prSet presAssocID="{80F28AD7-BC2A-48B1-9602-8B87C7AEA46B}" presName="parentLin" presStyleCnt="0"/>
      <dgm:spPr/>
    </dgm:pt>
    <dgm:pt modelId="{6E631D9D-F0C5-604D-B0AF-5A55FA7F058E}" type="pres">
      <dgm:prSet presAssocID="{80F28AD7-BC2A-48B1-9602-8B87C7AEA46B}" presName="parentLeftMargin" presStyleLbl="node1" presStyleIdx="0" presStyleCnt="1"/>
      <dgm:spPr/>
    </dgm:pt>
    <dgm:pt modelId="{2DB5DE46-F20A-AD4D-A966-5E876B67447E}" type="pres">
      <dgm:prSet presAssocID="{80F28AD7-BC2A-48B1-9602-8B87C7AEA46B}" presName="parentText" presStyleLbl="node1" presStyleIdx="0" presStyleCnt="1">
        <dgm:presLayoutVars>
          <dgm:chMax val="0"/>
          <dgm:bulletEnabled val="1"/>
        </dgm:presLayoutVars>
      </dgm:prSet>
      <dgm:spPr/>
    </dgm:pt>
    <dgm:pt modelId="{4A8B45CE-5C0A-2346-A7EB-4926F6084B28}" type="pres">
      <dgm:prSet presAssocID="{80F28AD7-BC2A-48B1-9602-8B87C7AEA46B}" presName="negativeSpace" presStyleCnt="0"/>
      <dgm:spPr/>
    </dgm:pt>
    <dgm:pt modelId="{718D52D6-FEDD-C647-BFD8-41D880810CE6}" type="pres">
      <dgm:prSet presAssocID="{80F28AD7-BC2A-48B1-9602-8B87C7AEA46B}" presName="childText" presStyleLbl="conFgAcc1" presStyleIdx="0" presStyleCnt="1">
        <dgm:presLayoutVars>
          <dgm:bulletEnabled val="1"/>
        </dgm:presLayoutVars>
      </dgm:prSet>
      <dgm:spPr/>
    </dgm:pt>
  </dgm:ptLst>
  <dgm:cxnLst>
    <dgm:cxn modelId="{5784E807-78E5-7544-B135-A01060D4E2BE}" srcId="{80F28AD7-BC2A-48B1-9602-8B87C7AEA46B}" destId="{1F13B2AB-8308-1C4E-8225-ACE328F4C4C4}" srcOrd="6" destOrd="0" parTransId="{249FEF02-E82E-EF49-8FCB-A8588D24B0D9}" sibTransId="{9A67961D-FB51-774D-8829-6480170D119F}"/>
    <dgm:cxn modelId="{D4E54B13-A23D-9443-9707-1D5BF3F20655}" srcId="{80F28AD7-BC2A-48B1-9602-8B87C7AEA46B}" destId="{95BD4C1E-167C-C14E-8A97-A29F3BECA5E4}" srcOrd="5" destOrd="0" parTransId="{733B5E2A-CD30-1E45-93DF-ACA1238866A0}" sibTransId="{52CC8FA9-33B2-3444-B14C-330A6A8392B5}"/>
    <dgm:cxn modelId="{CF358C1C-DCDF-E547-952A-2333311C0B84}" type="presOf" srcId="{95BD4C1E-167C-C14E-8A97-A29F3BECA5E4}" destId="{718D52D6-FEDD-C647-BFD8-41D880810CE6}" srcOrd="0" destOrd="5" presId="urn:microsoft.com/office/officeart/2005/8/layout/list1"/>
    <dgm:cxn modelId="{952EE726-5F80-B044-9181-7B6AF79F1EE9}" srcId="{80F28AD7-BC2A-48B1-9602-8B87C7AEA46B}" destId="{F99363A0-423E-3440-908D-8A78D09A7741}" srcOrd="4" destOrd="0" parTransId="{376C34C9-863A-4549-8E26-D9BD1A7EC4A0}" sibTransId="{5CB7AE88-DAEB-7748-9E8C-33D2CACCCE89}"/>
    <dgm:cxn modelId="{556ACD27-B81F-F748-9525-7D74DCB43252}" type="presOf" srcId="{C25E57BC-FA41-C54F-8D14-BFDD0EACEA4D}" destId="{718D52D6-FEDD-C647-BFD8-41D880810CE6}" srcOrd="0" destOrd="1" presId="urn:microsoft.com/office/officeart/2005/8/layout/list1"/>
    <dgm:cxn modelId="{757FF033-AEC7-D24E-AAD1-AAAC69D45A91}" type="presOf" srcId="{80F28AD7-BC2A-48B1-9602-8B87C7AEA46B}" destId="{6E631D9D-F0C5-604D-B0AF-5A55FA7F058E}" srcOrd="0" destOrd="0" presId="urn:microsoft.com/office/officeart/2005/8/layout/list1"/>
    <dgm:cxn modelId="{49B61A3B-CBFE-BF48-9371-9F61676F42EA}" type="presOf" srcId="{1F13B2AB-8308-1C4E-8225-ACE328F4C4C4}" destId="{718D52D6-FEDD-C647-BFD8-41D880810CE6}" srcOrd="0" destOrd="6" presId="urn:microsoft.com/office/officeart/2005/8/layout/list1"/>
    <dgm:cxn modelId="{9019D35C-CBD2-D949-A24A-52F7B1EE3F26}" srcId="{80F28AD7-BC2A-48B1-9602-8B87C7AEA46B}" destId="{D2FF89E4-B846-7B46-9C3B-3B4C19F97E87}" srcOrd="3" destOrd="0" parTransId="{62D2AB83-CD21-194B-A82F-6A97BC4D8D41}" sibTransId="{8230E74E-3F70-6F4D-8105-7370210BD0CB}"/>
    <dgm:cxn modelId="{1603EA4A-300F-9B4C-95AE-3FE1D226B839}" type="presOf" srcId="{D2FF89E4-B846-7B46-9C3B-3B4C19F97E87}" destId="{718D52D6-FEDD-C647-BFD8-41D880810CE6}" srcOrd="0" destOrd="3" presId="urn:microsoft.com/office/officeart/2005/8/layout/list1"/>
    <dgm:cxn modelId="{1FD1D06B-F069-7744-935C-EAB2A628ACA1}" type="presOf" srcId="{5F084676-2B97-4C45-887D-29B22ED66B75}" destId="{718D52D6-FEDD-C647-BFD8-41D880810CE6}" srcOrd="0" destOrd="7" presId="urn:microsoft.com/office/officeart/2005/8/layout/list1"/>
    <dgm:cxn modelId="{9AB2A471-6822-42E0-8436-E2BF5D5D8B3D}" srcId="{F56E1795-1B7C-46F0-8681-EFA4B8A61A6F}" destId="{80F28AD7-BC2A-48B1-9602-8B87C7AEA46B}" srcOrd="0" destOrd="0" parTransId="{5D764953-6229-4D51-BEFD-9D72FA4AC364}" sibTransId="{F92BAFCF-356D-404C-A7EF-8942C3CD8EE3}"/>
    <dgm:cxn modelId="{032D6074-2352-494A-B543-6AFFA9F815F2}" type="presOf" srcId="{BCCFF63E-C855-44AA-B610-D0EC0C6E6B5D}" destId="{718D52D6-FEDD-C647-BFD8-41D880810CE6}" srcOrd="0" destOrd="0" presId="urn:microsoft.com/office/officeart/2005/8/layout/list1"/>
    <dgm:cxn modelId="{FDF7A176-8DF2-B344-826E-A0E800FD9A8E}" srcId="{80F28AD7-BC2A-48B1-9602-8B87C7AEA46B}" destId="{C25E57BC-FA41-C54F-8D14-BFDD0EACEA4D}" srcOrd="1" destOrd="0" parTransId="{1186402E-14F7-FC4E-8CF8-E6CF417DC87A}" sibTransId="{1E2E0365-3417-1B46-A393-0111D859906A}"/>
    <dgm:cxn modelId="{1EE1A480-419A-E64E-A4F9-F3047A40C08F}" srcId="{80F28AD7-BC2A-48B1-9602-8B87C7AEA46B}" destId="{A247AC7E-95E8-2B43-B2AD-21B74BB64A0E}" srcOrd="2" destOrd="0" parTransId="{1C207FCB-1EA1-984F-B23E-D80EA5539655}" sibTransId="{AF18CB51-447A-1C47-A729-25B40FBD454A}"/>
    <dgm:cxn modelId="{340D7386-CD3E-43FF-8038-2FEDC61CF5BF}" srcId="{80F28AD7-BC2A-48B1-9602-8B87C7AEA46B}" destId="{BCCFF63E-C855-44AA-B610-D0EC0C6E6B5D}" srcOrd="0" destOrd="0" parTransId="{7A7882DF-12BC-4F1A-ACA9-0F7104DD0AD9}" sibTransId="{BC63BB88-CE58-4E90-B771-D622500799E1}"/>
    <dgm:cxn modelId="{E1C3548A-3679-1349-80AD-552944CE8F20}" type="presOf" srcId="{A247AC7E-95E8-2B43-B2AD-21B74BB64A0E}" destId="{718D52D6-FEDD-C647-BFD8-41D880810CE6}" srcOrd="0" destOrd="2" presId="urn:microsoft.com/office/officeart/2005/8/layout/list1"/>
    <dgm:cxn modelId="{3CA6FA96-FC34-EB41-A644-C79D47C7556F}" type="presOf" srcId="{80F28AD7-BC2A-48B1-9602-8B87C7AEA46B}" destId="{2DB5DE46-F20A-AD4D-A966-5E876B67447E}" srcOrd="1" destOrd="0" presId="urn:microsoft.com/office/officeart/2005/8/layout/list1"/>
    <dgm:cxn modelId="{E8BD60BA-7EC1-B049-B266-E55A4D0E5DCB}" type="presOf" srcId="{F99363A0-423E-3440-908D-8A78D09A7741}" destId="{718D52D6-FEDD-C647-BFD8-41D880810CE6}" srcOrd="0" destOrd="4" presId="urn:microsoft.com/office/officeart/2005/8/layout/list1"/>
    <dgm:cxn modelId="{79D8E8D2-BBEE-EF43-870C-6EFEC20D4D0D}" srcId="{80F28AD7-BC2A-48B1-9602-8B87C7AEA46B}" destId="{5F084676-2B97-4C45-887D-29B22ED66B75}" srcOrd="7" destOrd="0" parTransId="{17AE032F-5C6D-4144-8315-4D4CE433C042}" sibTransId="{78207131-99E5-9340-82F5-0630FE1B7D64}"/>
    <dgm:cxn modelId="{1F1089E2-605E-A04B-8950-BD495D7F0025}" type="presOf" srcId="{F56E1795-1B7C-46F0-8681-EFA4B8A61A6F}" destId="{5B63A270-733F-7741-96AC-6F16BB14E4B2}" srcOrd="0" destOrd="0" presId="urn:microsoft.com/office/officeart/2005/8/layout/list1"/>
    <dgm:cxn modelId="{6E2D250A-FC18-964E-9BD5-71A1F281AE7F}" type="presParOf" srcId="{5B63A270-733F-7741-96AC-6F16BB14E4B2}" destId="{5B4A3B81-49A2-F24F-9E7F-ACDBE2F13BFF}" srcOrd="0" destOrd="0" presId="urn:microsoft.com/office/officeart/2005/8/layout/list1"/>
    <dgm:cxn modelId="{927E2638-E84A-2041-9CD9-75A7D109B39E}" type="presParOf" srcId="{5B4A3B81-49A2-F24F-9E7F-ACDBE2F13BFF}" destId="{6E631D9D-F0C5-604D-B0AF-5A55FA7F058E}" srcOrd="0" destOrd="0" presId="urn:microsoft.com/office/officeart/2005/8/layout/list1"/>
    <dgm:cxn modelId="{D1792557-E4B0-5744-9897-7CB020136474}" type="presParOf" srcId="{5B4A3B81-49A2-F24F-9E7F-ACDBE2F13BFF}" destId="{2DB5DE46-F20A-AD4D-A966-5E876B67447E}" srcOrd="1" destOrd="0" presId="urn:microsoft.com/office/officeart/2005/8/layout/list1"/>
    <dgm:cxn modelId="{AF3F2830-890D-924E-8A6B-9C345FDBF19A}" type="presParOf" srcId="{5B63A270-733F-7741-96AC-6F16BB14E4B2}" destId="{4A8B45CE-5C0A-2346-A7EB-4926F6084B28}" srcOrd="1" destOrd="0" presId="urn:microsoft.com/office/officeart/2005/8/layout/list1"/>
    <dgm:cxn modelId="{B9B0175F-87E0-CC4E-A2C2-2BFA71221EC8}" type="presParOf" srcId="{5B63A270-733F-7741-96AC-6F16BB14E4B2}" destId="{718D52D6-FEDD-C647-BFD8-41D880810CE6}"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7CF350-F50A-9943-AA83-B83172BEEDD6}">
      <dsp:nvSpPr>
        <dsp:cNvPr id="0" name=""/>
        <dsp:cNvSpPr/>
      </dsp:nvSpPr>
      <dsp:spPr>
        <a:xfrm>
          <a:off x="0" y="352005"/>
          <a:ext cx="9238434" cy="327600"/>
        </a:xfrm>
        <a:prstGeom prst="rect">
          <a:avLst/>
        </a:prstGeom>
        <a:solidFill>
          <a:schemeClr val="accent1">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CDC7A19-BA12-1648-8179-0A91553C005D}">
      <dsp:nvSpPr>
        <dsp:cNvPr id="0" name=""/>
        <dsp:cNvSpPr/>
      </dsp:nvSpPr>
      <dsp:spPr>
        <a:xfrm>
          <a:off x="461921" y="8474"/>
          <a:ext cx="6466903" cy="5354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4434" tIns="0" rIns="244434" bIns="0" numCol="1" spcCol="1270" anchor="ctr" anchorCtr="0">
          <a:noAutofit/>
        </a:bodyPr>
        <a:lstStyle/>
        <a:p>
          <a:pPr marL="0" lvl="0" indent="0" algn="l" defTabSz="889000">
            <a:lnSpc>
              <a:spcPct val="90000"/>
            </a:lnSpc>
            <a:spcBef>
              <a:spcPct val="0"/>
            </a:spcBef>
            <a:spcAft>
              <a:spcPct val="35000"/>
            </a:spcAft>
            <a:buNone/>
          </a:pPr>
          <a:r>
            <a:rPr lang="en-GB" sz="2000" kern="1200" dirty="0">
              <a:solidFill>
                <a:schemeClr val="accent4">
                  <a:lumMod val="20000"/>
                  <a:lumOff val="80000"/>
                </a:schemeClr>
              </a:solidFill>
            </a:rPr>
            <a:t>Introduction – Methodology, what is deafblindness, and prevalence data</a:t>
          </a:r>
          <a:endParaRPr lang="en-US" sz="2000" kern="1200" dirty="0">
            <a:solidFill>
              <a:schemeClr val="accent4">
                <a:lumMod val="20000"/>
                <a:lumOff val="80000"/>
              </a:schemeClr>
            </a:solidFill>
          </a:endParaRPr>
        </a:p>
      </dsp:txBody>
      <dsp:txXfrm>
        <a:off x="488058" y="34611"/>
        <a:ext cx="6414629" cy="483136"/>
      </dsp:txXfrm>
    </dsp:sp>
    <dsp:sp modelId="{718D52D6-FEDD-C647-BFD8-41D880810CE6}">
      <dsp:nvSpPr>
        <dsp:cNvPr id="0" name=""/>
        <dsp:cNvSpPr/>
      </dsp:nvSpPr>
      <dsp:spPr>
        <a:xfrm>
          <a:off x="0" y="1156506"/>
          <a:ext cx="9238434" cy="3030300"/>
        </a:xfrm>
        <a:prstGeom prst="rect">
          <a:avLst/>
        </a:prstGeom>
        <a:solidFill>
          <a:schemeClr val="accent1">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7005" tIns="270764" rIns="717005" bIns="128016" numCol="1" spcCol="1270" anchor="t" anchorCtr="0">
          <a:noAutofit/>
        </a:bodyPr>
        <a:lstStyle/>
        <a:p>
          <a:pPr marL="171450" lvl="1" indent="-171450" algn="l" defTabSz="800100">
            <a:lnSpc>
              <a:spcPct val="90000"/>
            </a:lnSpc>
            <a:spcBef>
              <a:spcPct val="0"/>
            </a:spcBef>
            <a:spcAft>
              <a:spcPct val="15000"/>
            </a:spcAft>
            <a:buChar char="•"/>
          </a:pPr>
          <a:r>
            <a:rPr lang="en-GB" sz="1800" b="1" kern="1200" dirty="0"/>
            <a:t>Legal recognition</a:t>
          </a:r>
          <a:endParaRPr lang="en-US" sz="1800" kern="1200" dirty="0"/>
        </a:p>
        <a:p>
          <a:pPr marL="171450" lvl="1" indent="-171450" algn="l" defTabSz="800100">
            <a:lnSpc>
              <a:spcPct val="90000"/>
            </a:lnSpc>
            <a:spcBef>
              <a:spcPct val="0"/>
            </a:spcBef>
            <a:spcAft>
              <a:spcPct val="15000"/>
            </a:spcAft>
            <a:buChar char="•"/>
          </a:pPr>
          <a:r>
            <a:rPr lang="en-GB" sz="1800" b="1" kern="1200" dirty="0"/>
            <a:t>Stigma and discrimination</a:t>
          </a:r>
          <a:endParaRPr lang="en-US" sz="1800" kern="1200" dirty="0"/>
        </a:p>
        <a:p>
          <a:pPr marL="171450" lvl="1" indent="-171450" algn="l" defTabSz="800100">
            <a:lnSpc>
              <a:spcPct val="90000"/>
            </a:lnSpc>
            <a:spcBef>
              <a:spcPct val="0"/>
            </a:spcBef>
            <a:spcAft>
              <a:spcPct val="15000"/>
            </a:spcAft>
            <a:buChar char="•"/>
          </a:pPr>
          <a:r>
            <a:rPr lang="en-GB" sz="1800" b="1" kern="1200" dirty="0"/>
            <a:t>Disability-specific services</a:t>
          </a:r>
          <a:endParaRPr lang="en-US" sz="1800" kern="1200" dirty="0"/>
        </a:p>
        <a:p>
          <a:pPr marL="342900" lvl="2" indent="-171450" algn="l" defTabSz="800100">
            <a:lnSpc>
              <a:spcPct val="90000"/>
            </a:lnSpc>
            <a:spcBef>
              <a:spcPct val="0"/>
            </a:spcBef>
            <a:spcAft>
              <a:spcPct val="15000"/>
            </a:spcAft>
            <a:buFont typeface="Wingdings" pitchFamily="2" charset="2"/>
            <a:buChar char="Ø"/>
          </a:pPr>
          <a:r>
            <a:rPr lang="en-GB" sz="1800" b="1" kern="1200" dirty="0"/>
            <a:t>Identification, assessment, and referral</a:t>
          </a:r>
          <a:endParaRPr lang="en-US" sz="1800" kern="1200" dirty="0"/>
        </a:p>
        <a:p>
          <a:pPr marL="342900" lvl="2" indent="-171450" algn="l" defTabSz="800100">
            <a:lnSpc>
              <a:spcPct val="90000"/>
            </a:lnSpc>
            <a:spcBef>
              <a:spcPct val="0"/>
            </a:spcBef>
            <a:spcAft>
              <a:spcPct val="15000"/>
            </a:spcAft>
            <a:buFont typeface="Wingdings" pitchFamily="2" charset="2"/>
            <a:buChar char="Ø"/>
          </a:pPr>
          <a:r>
            <a:rPr lang="en-GB" sz="1800" b="1" kern="1200" dirty="0"/>
            <a:t>Rehabilitation and communication</a:t>
          </a:r>
          <a:endParaRPr lang="en-US" sz="1800" kern="1200" dirty="0"/>
        </a:p>
        <a:p>
          <a:pPr marL="342900" lvl="2" indent="-171450" algn="l" defTabSz="800100">
            <a:lnSpc>
              <a:spcPct val="90000"/>
            </a:lnSpc>
            <a:spcBef>
              <a:spcPct val="0"/>
            </a:spcBef>
            <a:spcAft>
              <a:spcPct val="15000"/>
            </a:spcAft>
            <a:buFont typeface="Wingdings" pitchFamily="2" charset="2"/>
            <a:buChar char="Ø"/>
          </a:pPr>
          <a:r>
            <a:rPr lang="en-GB" sz="1800" b="1" kern="1200" dirty="0"/>
            <a:t>Accessibility and assistive devices and technology</a:t>
          </a:r>
          <a:endParaRPr lang="en-US" sz="1800" kern="1200" dirty="0"/>
        </a:p>
        <a:p>
          <a:pPr marL="342900" lvl="2" indent="-171450" algn="l" defTabSz="800100">
            <a:lnSpc>
              <a:spcPct val="90000"/>
            </a:lnSpc>
            <a:spcBef>
              <a:spcPct val="0"/>
            </a:spcBef>
            <a:spcAft>
              <a:spcPct val="15000"/>
            </a:spcAft>
            <a:buFont typeface="Wingdings" pitchFamily="2" charset="2"/>
            <a:buChar char="Ø"/>
          </a:pPr>
          <a:r>
            <a:rPr lang="en-GB" sz="1800" b="1" kern="1200" dirty="0"/>
            <a:t>Interpreter-guides / live assistance</a:t>
          </a:r>
          <a:endParaRPr lang="en-US" sz="1800" kern="1200" dirty="0"/>
        </a:p>
        <a:p>
          <a:pPr marL="171450" lvl="1" indent="-171450" algn="l" defTabSz="800100">
            <a:lnSpc>
              <a:spcPct val="90000"/>
            </a:lnSpc>
            <a:spcBef>
              <a:spcPct val="0"/>
            </a:spcBef>
            <a:spcAft>
              <a:spcPct val="15000"/>
            </a:spcAft>
            <a:buChar char="•"/>
          </a:pPr>
          <a:r>
            <a:rPr lang="en-GB" sz="1800" b="1" kern="1200" dirty="0"/>
            <a:t>Participation</a:t>
          </a:r>
          <a:endParaRPr lang="en-US" sz="1800" kern="1200" dirty="0"/>
        </a:p>
        <a:p>
          <a:pPr marL="171450" lvl="1" indent="-171450" algn="l" defTabSz="800100">
            <a:lnSpc>
              <a:spcPct val="90000"/>
            </a:lnSpc>
            <a:spcBef>
              <a:spcPct val="0"/>
            </a:spcBef>
            <a:spcAft>
              <a:spcPct val="15000"/>
            </a:spcAft>
            <a:buChar char="•"/>
          </a:pPr>
          <a:r>
            <a:rPr lang="en-GB" sz="1800" b="1" kern="1200" dirty="0"/>
            <a:t>Data collection and research</a:t>
          </a:r>
          <a:endParaRPr lang="en-US" sz="1800" kern="1200" dirty="0"/>
        </a:p>
      </dsp:txBody>
      <dsp:txXfrm>
        <a:off x="0" y="1156506"/>
        <a:ext cx="9238434" cy="3030300"/>
      </dsp:txXfrm>
    </dsp:sp>
    <dsp:sp modelId="{2DB5DE46-F20A-AD4D-A966-5E876B67447E}">
      <dsp:nvSpPr>
        <dsp:cNvPr id="0" name=""/>
        <dsp:cNvSpPr/>
      </dsp:nvSpPr>
      <dsp:spPr>
        <a:xfrm>
          <a:off x="432423" y="730141"/>
          <a:ext cx="6466903" cy="59858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4434" tIns="0" rIns="244434" bIns="0" numCol="1" spcCol="1270" anchor="ctr" anchorCtr="0">
          <a:noAutofit/>
        </a:bodyPr>
        <a:lstStyle/>
        <a:p>
          <a:pPr marL="0" lvl="0" indent="0" algn="l" defTabSz="889000">
            <a:lnSpc>
              <a:spcPct val="90000"/>
            </a:lnSpc>
            <a:spcBef>
              <a:spcPct val="0"/>
            </a:spcBef>
            <a:spcAft>
              <a:spcPct val="35000"/>
            </a:spcAft>
            <a:buNone/>
          </a:pPr>
          <a:r>
            <a:rPr lang="en-GB" sz="2000" kern="1200" dirty="0">
              <a:solidFill>
                <a:schemeClr val="accent4">
                  <a:lumMod val="20000"/>
                  <a:lumOff val="80000"/>
                </a:schemeClr>
              </a:solidFill>
            </a:rPr>
            <a:t>Preconditions for Inclusion</a:t>
          </a:r>
          <a:endParaRPr lang="en-US" sz="2000" kern="1200" dirty="0">
            <a:solidFill>
              <a:schemeClr val="accent4">
                <a:lumMod val="20000"/>
                <a:lumOff val="80000"/>
              </a:schemeClr>
            </a:solidFill>
          </a:endParaRPr>
        </a:p>
      </dsp:txBody>
      <dsp:txXfrm>
        <a:off x="461643" y="759361"/>
        <a:ext cx="6408463" cy="540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D52D6-FEDD-C647-BFD8-41D880810CE6}">
      <dsp:nvSpPr>
        <dsp:cNvPr id="0" name=""/>
        <dsp:cNvSpPr/>
      </dsp:nvSpPr>
      <dsp:spPr>
        <a:xfrm>
          <a:off x="0" y="534158"/>
          <a:ext cx="10515600" cy="3622500"/>
        </a:xfrm>
        <a:prstGeom prst="rect">
          <a:avLst/>
        </a:prstGeom>
        <a:solidFill>
          <a:schemeClr val="accent1">
            <a:lumMod val="40000"/>
            <a:lumOff val="6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79044" rIns="816127" bIns="163576" numCol="1" spcCol="1270" anchor="t" anchorCtr="0">
          <a:noAutofit/>
        </a:bodyPr>
        <a:lstStyle/>
        <a:p>
          <a:pPr marL="228600" lvl="1" indent="-228600" algn="l" defTabSz="1022350">
            <a:lnSpc>
              <a:spcPct val="90000"/>
            </a:lnSpc>
            <a:spcBef>
              <a:spcPct val="0"/>
            </a:spcBef>
            <a:spcAft>
              <a:spcPct val="15000"/>
            </a:spcAft>
            <a:buChar char="•"/>
          </a:pPr>
          <a:r>
            <a:rPr lang="en-GB" sz="2300" b="1" kern="1200" dirty="0"/>
            <a:t>Inclusive education</a:t>
          </a:r>
          <a:endParaRPr lang="en-US" sz="2300" b="1" kern="1200" dirty="0"/>
        </a:p>
        <a:p>
          <a:pPr marL="228600" lvl="1" indent="-228600" algn="l" defTabSz="1022350">
            <a:lnSpc>
              <a:spcPct val="90000"/>
            </a:lnSpc>
            <a:spcBef>
              <a:spcPct val="0"/>
            </a:spcBef>
            <a:spcAft>
              <a:spcPct val="15000"/>
            </a:spcAft>
            <a:buChar char="•"/>
          </a:pPr>
          <a:r>
            <a:rPr lang="en-GB" sz="2300" b="1" kern="1200" dirty="0"/>
            <a:t>Health</a:t>
          </a:r>
        </a:p>
        <a:p>
          <a:pPr marL="228600" lvl="1" indent="-228600" algn="l" defTabSz="1022350">
            <a:lnSpc>
              <a:spcPct val="90000"/>
            </a:lnSpc>
            <a:spcBef>
              <a:spcPct val="0"/>
            </a:spcBef>
            <a:spcAft>
              <a:spcPct val="15000"/>
            </a:spcAft>
            <a:buChar char="•"/>
          </a:pPr>
          <a:r>
            <a:rPr lang="en-GB" sz="2300" b="1" kern="1200" dirty="0"/>
            <a:t>Work and vocational training</a:t>
          </a:r>
        </a:p>
        <a:p>
          <a:pPr marL="228600" lvl="1" indent="-228600" algn="l" defTabSz="1022350">
            <a:lnSpc>
              <a:spcPct val="90000"/>
            </a:lnSpc>
            <a:spcBef>
              <a:spcPct val="0"/>
            </a:spcBef>
            <a:spcAft>
              <a:spcPct val="15000"/>
            </a:spcAft>
            <a:buChar char="•"/>
          </a:pPr>
          <a:r>
            <a:rPr lang="en-GB" sz="2300" b="1" kern="1200" dirty="0"/>
            <a:t>Social protection</a:t>
          </a:r>
        </a:p>
        <a:p>
          <a:pPr marL="228600" lvl="1" indent="-228600" algn="l" defTabSz="1022350">
            <a:lnSpc>
              <a:spcPct val="90000"/>
            </a:lnSpc>
            <a:spcBef>
              <a:spcPct val="0"/>
            </a:spcBef>
            <a:spcAft>
              <a:spcPct val="15000"/>
            </a:spcAft>
            <a:buChar char="•"/>
          </a:pPr>
          <a:r>
            <a:rPr lang="en-GB" sz="2300" b="1" kern="1200" dirty="0"/>
            <a:t>Participation in public and political life</a:t>
          </a:r>
        </a:p>
        <a:p>
          <a:pPr marL="228600" lvl="1" indent="-228600" algn="l" defTabSz="1022350">
            <a:lnSpc>
              <a:spcPct val="90000"/>
            </a:lnSpc>
            <a:spcBef>
              <a:spcPct val="0"/>
            </a:spcBef>
            <a:spcAft>
              <a:spcPct val="15000"/>
            </a:spcAft>
            <a:buChar char="•"/>
          </a:pPr>
          <a:r>
            <a:rPr lang="en-GB" sz="2300" b="1" kern="1200" dirty="0"/>
            <a:t>Recreation and social life</a:t>
          </a:r>
        </a:p>
        <a:p>
          <a:pPr marL="228600" lvl="1" indent="-228600" algn="l" defTabSz="1022350">
            <a:lnSpc>
              <a:spcPct val="90000"/>
            </a:lnSpc>
            <a:spcBef>
              <a:spcPct val="0"/>
            </a:spcBef>
            <a:spcAft>
              <a:spcPct val="15000"/>
            </a:spcAft>
            <a:buChar char="•"/>
          </a:pPr>
          <a:r>
            <a:rPr lang="en-GB" sz="2300" b="1" kern="1200"/>
            <a:t>Preventing violence</a:t>
          </a:r>
          <a:endParaRPr lang="en-GB" sz="2300" b="1" kern="1200" dirty="0"/>
        </a:p>
        <a:p>
          <a:pPr marL="228600" lvl="1" indent="-228600" algn="l" defTabSz="1022350">
            <a:lnSpc>
              <a:spcPct val="90000"/>
            </a:lnSpc>
            <a:spcBef>
              <a:spcPct val="0"/>
            </a:spcBef>
            <a:spcAft>
              <a:spcPct val="15000"/>
            </a:spcAft>
            <a:buChar char="•"/>
          </a:pPr>
          <a:r>
            <a:rPr lang="en-GB" sz="2300" b="1" kern="1200" dirty="0"/>
            <a:t>Response to emergencies</a:t>
          </a:r>
        </a:p>
      </dsp:txBody>
      <dsp:txXfrm>
        <a:off x="0" y="534158"/>
        <a:ext cx="10515600" cy="3622500"/>
      </dsp:txXfrm>
    </dsp:sp>
    <dsp:sp modelId="{2DB5DE46-F20A-AD4D-A966-5E876B67447E}">
      <dsp:nvSpPr>
        <dsp:cNvPr id="0" name=""/>
        <dsp:cNvSpPr/>
      </dsp:nvSpPr>
      <dsp:spPr>
        <a:xfrm>
          <a:off x="525780" y="194678"/>
          <a:ext cx="7360920" cy="6789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GB" sz="2300" kern="1200" dirty="0">
              <a:solidFill>
                <a:schemeClr val="accent4">
                  <a:lumMod val="20000"/>
                  <a:lumOff val="80000"/>
                </a:schemeClr>
              </a:solidFill>
            </a:rPr>
            <a:t>Disability Mainstreaming of Laws, Policies, and Services</a:t>
          </a:r>
          <a:endParaRPr lang="en-US" sz="2300" kern="1200" dirty="0">
            <a:solidFill>
              <a:schemeClr val="accent4">
                <a:lumMod val="20000"/>
                <a:lumOff val="80000"/>
              </a:schemeClr>
            </a:solidFill>
          </a:endParaRPr>
        </a:p>
      </dsp:txBody>
      <dsp:txXfrm>
        <a:off x="558924" y="227822"/>
        <a:ext cx="7294632" cy="61267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A0D231-BDE8-984C-BA95-EE5A9D703881}" type="datetimeFigureOut">
              <a:rPr lang="en-GB" smtClean="0"/>
              <a:t>02/06/2023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17631-94BC-674E-A5BC-E3B9577D8900}" type="slidenum">
              <a:rPr lang="en-GB" smtClean="0"/>
              <a:t>‹#›</a:t>
            </a:fld>
            <a:endParaRPr lang="en-GB"/>
          </a:p>
        </p:txBody>
      </p:sp>
    </p:spTree>
    <p:extLst>
      <p:ext uri="{BB962C8B-B14F-4D97-AF65-F5344CB8AC3E}">
        <p14:creationId xmlns:p14="http://schemas.microsoft.com/office/powerpoint/2010/main" val="347905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317631-94BC-674E-A5BC-E3B9577D8900}" type="slidenum">
              <a:rPr lang="en-GB" smtClean="0"/>
              <a:t>1</a:t>
            </a:fld>
            <a:endParaRPr lang="en-GB"/>
          </a:p>
        </p:txBody>
      </p:sp>
    </p:spTree>
    <p:extLst>
      <p:ext uri="{BB962C8B-B14F-4D97-AF65-F5344CB8AC3E}">
        <p14:creationId xmlns:p14="http://schemas.microsoft.com/office/powerpoint/2010/main" val="166208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second section looks at disability mainstreaming across laws, policies, and services for the wider public. [Read list]. </a:t>
            </a:r>
          </a:p>
          <a:p>
            <a:r>
              <a:rPr lang="en-GB" dirty="0"/>
              <a:t> There are a total of 17 policy areas or substantive chapters, which builds on and strengthens the topics from the 1</a:t>
            </a:r>
            <a:r>
              <a:rPr lang="en-GB" baseline="30000" dirty="0"/>
              <a:t>st</a:t>
            </a:r>
            <a:r>
              <a:rPr lang="en-GB" dirty="0"/>
              <a:t> global report.</a:t>
            </a:r>
          </a:p>
        </p:txBody>
      </p:sp>
      <p:sp>
        <p:nvSpPr>
          <p:cNvPr id="4" name="Slide Number Placeholder 3"/>
          <p:cNvSpPr>
            <a:spLocks noGrp="1"/>
          </p:cNvSpPr>
          <p:nvPr>
            <p:ph type="sldNum" sz="quarter" idx="5"/>
          </p:nvPr>
        </p:nvSpPr>
        <p:spPr/>
        <p:txBody>
          <a:bodyPr/>
          <a:lstStyle/>
          <a:p>
            <a:fld id="{51317631-94BC-674E-A5BC-E3B9577D8900}" type="slidenum">
              <a:rPr lang="en-GB" smtClean="0"/>
              <a:t>10</a:t>
            </a:fld>
            <a:endParaRPr lang="en-GB"/>
          </a:p>
        </p:txBody>
      </p:sp>
    </p:spTree>
    <p:extLst>
      <p:ext uri="{BB962C8B-B14F-4D97-AF65-F5344CB8AC3E}">
        <p14:creationId xmlns:p14="http://schemas.microsoft.com/office/powerpoint/2010/main" val="3585043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Each chapter provides a brief description of the problem, including the gaps and how this affects persons with deafblindness, solutions or measures that should be implemented to address the problem, recommendations tailored to specific groups, and in some chapters, a case study or examples. The chapters are framed in the context of wider disability sector.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EXAMPLE for legal recognition: the report gives the problem, i.e., that deafblindness is not fully recognised in law, which affects policies, programmes, and services, including deafblindness-specific supports. The chapter lists the elements required for a legal definition of DB and the Nordic definition is provided in full instead of a case study, encouraging its adoption. Then there are recommendations for governments, NGOs/OPDs, donors, and research centres.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report is intended to be practical, and each chapter can be used as an advocacy tool on a distinct topic. </a:t>
            </a:r>
            <a:r>
              <a:rPr lang="en-GB" sz="1800" dirty="0">
                <a:effectLst/>
                <a:latin typeface="Calibri" panose="020F0502020204030204" pitchFamily="34" charset="0"/>
                <a:cs typeface="Arial" panose="020B0604020202020204" pitchFamily="34" charset="0"/>
              </a:rPr>
              <a:t>M</a:t>
            </a:r>
            <a:r>
              <a:rPr lang="en-GB" sz="1800" dirty="0">
                <a:effectLst/>
                <a:latin typeface="Calibri" panose="020F0502020204030204" pitchFamily="34" charset="0"/>
                <a:ea typeface="Calibri" panose="020F0502020204030204" pitchFamily="34" charset="0"/>
                <a:cs typeface="Arial" panose="020B0604020202020204" pitchFamily="34" charset="0"/>
              </a:rPr>
              <a:t>any of the barriers as well as the solutions reflect experiences of persons with disabilities in general and the wider approaches to ensure disability inclusion in addition to recommendations specific to persons with deafblindness. This was deliberate - to provide insight on how disability inclusive approaches can be more inclusive of persons with deafblindness and promotes a broader message about disability inclusion across all groups</a:t>
            </a:r>
            <a:r>
              <a:rPr lang="en-GB" sz="2800" dirty="0">
                <a:effectLst/>
                <a:latin typeface="Calibri" panose="020F0502020204030204" pitchFamily="34" charset="0"/>
                <a:ea typeface="Calibri" panose="020F0502020204030204" pitchFamily="34" charset="0"/>
                <a:cs typeface="Arial" panose="020B0604020202020204" pitchFamily="34" charset="0"/>
              </a:rPr>
              <a:t>.</a:t>
            </a:r>
            <a:endParaRPr lang="en-GB" dirty="0"/>
          </a:p>
        </p:txBody>
      </p:sp>
      <p:sp>
        <p:nvSpPr>
          <p:cNvPr id="4" name="Slide Number Placeholder 3"/>
          <p:cNvSpPr>
            <a:spLocks noGrp="1"/>
          </p:cNvSpPr>
          <p:nvPr>
            <p:ph type="sldNum" sz="quarter" idx="5"/>
          </p:nvPr>
        </p:nvSpPr>
        <p:spPr/>
        <p:txBody>
          <a:bodyPr/>
          <a:lstStyle/>
          <a:p>
            <a:fld id="{51317631-94BC-674E-A5BC-E3B9577D8900}" type="slidenum">
              <a:rPr lang="en-GB" smtClean="0"/>
              <a:t>11</a:t>
            </a:fld>
            <a:endParaRPr lang="en-GB"/>
          </a:p>
        </p:txBody>
      </p:sp>
    </p:spTree>
    <p:extLst>
      <p:ext uri="{BB962C8B-B14F-4D97-AF65-F5344CB8AC3E}">
        <p14:creationId xmlns:p14="http://schemas.microsoft.com/office/powerpoint/2010/main" val="1098738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chapter that describes deafblindness and the diversity of PWDB is very similar to the same chapter in the 1</a:t>
            </a:r>
            <a:r>
              <a:rPr lang="en-GB" baseline="30000" dirty="0"/>
              <a:t>st</a:t>
            </a:r>
            <a:r>
              <a:rPr lang="en-GB" dirty="0"/>
              <a:t> Global Report. We use the same definition of deafblindness, highlight the differences between pre-lingual and post-lingual deafblindness, and briefly outline some of the common barriers faced by PWDB – communication, orientation, mobility, and description. There is nothing new in this chapter, and it so that you don’t have to read the 1</a:t>
            </a:r>
            <a:r>
              <a:rPr lang="en-GB" baseline="30000" dirty="0"/>
              <a:t>st</a:t>
            </a:r>
            <a:r>
              <a:rPr lang="en-GB" dirty="0"/>
              <a:t> global report to understand deafblindness.</a:t>
            </a:r>
          </a:p>
          <a:p>
            <a:endParaRPr lang="en-GB" dirty="0"/>
          </a:p>
          <a:p>
            <a:r>
              <a:rPr lang="en-GB" dirty="0"/>
              <a:t>Any questions / feedback on the methodology, report layout, or description of deafblindness in the report</a:t>
            </a:r>
          </a:p>
        </p:txBody>
      </p:sp>
      <p:sp>
        <p:nvSpPr>
          <p:cNvPr id="4" name="Slide Number Placeholder 3"/>
          <p:cNvSpPr>
            <a:spLocks noGrp="1"/>
          </p:cNvSpPr>
          <p:nvPr>
            <p:ph type="sldNum" sz="quarter" idx="5"/>
          </p:nvPr>
        </p:nvSpPr>
        <p:spPr/>
        <p:txBody>
          <a:bodyPr/>
          <a:lstStyle/>
          <a:p>
            <a:fld id="{51317631-94BC-674E-A5BC-E3B9577D8900}" type="slidenum">
              <a:rPr lang="en-GB" smtClean="0"/>
              <a:t>12</a:t>
            </a:fld>
            <a:endParaRPr lang="en-GB"/>
          </a:p>
        </p:txBody>
      </p:sp>
    </p:spTree>
    <p:extLst>
      <p:ext uri="{BB962C8B-B14F-4D97-AF65-F5344CB8AC3E}">
        <p14:creationId xmlns:p14="http://schemas.microsoft.com/office/powerpoint/2010/main" val="841565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quantitative research was drawn from data using the Washington Group –UNICEF Child Functioning Modules (or MICs), which is an adaptation of the WGQs for children</a:t>
            </a:r>
          </a:p>
          <a:p>
            <a:endParaRPr lang="en-GB" dirty="0"/>
          </a:p>
          <a:p>
            <a:r>
              <a:rPr lang="en-GB" dirty="0"/>
              <a:t>[Read slide]</a:t>
            </a:r>
          </a:p>
          <a:p>
            <a:endParaRPr lang="en-GB" dirty="0"/>
          </a:p>
          <a:p>
            <a:r>
              <a:rPr lang="en-GB" dirty="0"/>
              <a:t>The classification for severe, moderate, and mild deafblindness was developed for the first global report and it corresponds to the level of functionality reported in WGQ responses.</a:t>
            </a:r>
          </a:p>
        </p:txBody>
      </p:sp>
      <p:sp>
        <p:nvSpPr>
          <p:cNvPr id="4" name="Slide Number Placeholder 3"/>
          <p:cNvSpPr>
            <a:spLocks noGrp="1"/>
          </p:cNvSpPr>
          <p:nvPr>
            <p:ph type="sldNum" sz="quarter" idx="5"/>
          </p:nvPr>
        </p:nvSpPr>
        <p:spPr/>
        <p:txBody>
          <a:bodyPr/>
          <a:lstStyle/>
          <a:p>
            <a:fld id="{51317631-94BC-674E-A5BC-E3B9577D8900}" type="slidenum">
              <a:rPr lang="en-GB" smtClean="0"/>
              <a:t>13</a:t>
            </a:fld>
            <a:endParaRPr lang="en-GB"/>
          </a:p>
        </p:txBody>
      </p:sp>
    </p:spTree>
    <p:extLst>
      <p:ext uri="{BB962C8B-B14F-4D97-AF65-F5344CB8AC3E}">
        <p14:creationId xmlns:p14="http://schemas.microsoft.com/office/powerpoint/2010/main" val="3264111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p:txBody>
      </p:sp>
      <p:sp>
        <p:nvSpPr>
          <p:cNvPr id="4" name="Slide Number Placeholder 3"/>
          <p:cNvSpPr>
            <a:spLocks noGrp="1"/>
          </p:cNvSpPr>
          <p:nvPr>
            <p:ph type="sldNum" sz="quarter" idx="5"/>
          </p:nvPr>
        </p:nvSpPr>
        <p:spPr/>
        <p:txBody>
          <a:bodyPr/>
          <a:lstStyle/>
          <a:p>
            <a:fld id="{51317631-94BC-674E-A5BC-E3B9577D8900}" type="slidenum">
              <a:rPr lang="en-GB" smtClean="0"/>
              <a:t>14</a:t>
            </a:fld>
            <a:endParaRPr lang="en-GB"/>
          </a:p>
        </p:txBody>
      </p:sp>
    </p:spTree>
    <p:extLst>
      <p:ext uri="{BB962C8B-B14F-4D97-AF65-F5344CB8AC3E}">
        <p14:creationId xmlns:p14="http://schemas.microsoft.com/office/powerpoint/2010/main" val="2539599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classification for severe, moderate, and mild deafblindness was developed for the first global report and it corresponds to the level of functionality reported in WGQ responses. This classification also aligns with the Nordic definition of deafblindness.</a:t>
            </a:r>
          </a:p>
          <a:p>
            <a:endParaRPr lang="en-GB" dirty="0"/>
          </a:p>
          <a:p>
            <a:r>
              <a:rPr lang="en-GB" dirty="0"/>
              <a:t>[Read slide]</a:t>
            </a:r>
          </a:p>
          <a:p>
            <a:endParaRPr lang="en-GB" dirty="0"/>
          </a:p>
          <a:p>
            <a:r>
              <a:rPr lang="en-GB" dirty="0"/>
              <a:t>There is also country data for the 36 participating countries in the MICs, which can be found in the tables in the annexes of the report. </a:t>
            </a:r>
          </a:p>
          <a:p>
            <a:endParaRPr lang="en-GB" dirty="0"/>
          </a:p>
          <a:p>
            <a:r>
              <a:rPr lang="en-GB" dirty="0"/>
              <a:t>Any questions about the prevalence findings?</a:t>
            </a:r>
          </a:p>
          <a:p>
            <a:endParaRPr lang="en-GB" dirty="0"/>
          </a:p>
          <a:p>
            <a:r>
              <a:rPr lang="en-GB" dirty="0"/>
              <a:t>[Validation of introductory chapters]</a:t>
            </a:r>
          </a:p>
          <a:p>
            <a:endParaRPr lang="en-GB" dirty="0"/>
          </a:p>
          <a:p>
            <a:r>
              <a:rPr lang="en-GB" dirty="0"/>
              <a:t>[End of session]</a:t>
            </a:r>
          </a:p>
        </p:txBody>
      </p:sp>
      <p:sp>
        <p:nvSpPr>
          <p:cNvPr id="4" name="Slide Number Placeholder 3"/>
          <p:cNvSpPr>
            <a:spLocks noGrp="1"/>
          </p:cNvSpPr>
          <p:nvPr>
            <p:ph type="sldNum" sz="quarter" idx="5"/>
          </p:nvPr>
        </p:nvSpPr>
        <p:spPr/>
        <p:txBody>
          <a:bodyPr/>
          <a:lstStyle/>
          <a:p>
            <a:fld id="{51317631-94BC-674E-A5BC-E3B9577D8900}" type="slidenum">
              <a:rPr lang="en-GB" smtClean="0"/>
              <a:t>15</a:t>
            </a:fld>
            <a:endParaRPr lang="en-GB"/>
          </a:p>
        </p:txBody>
      </p:sp>
    </p:spTree>
    <p:extLst>
      <p:ext uri="{BB962C8B-B14F-4D97-AF65-F5344CB8AC3E}">
        <p14:creationId xmlns:p14="http://schemas.microsoft.com/office/powerpoint/2010/main" val="16747824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Recommendations for each topic are located at the end of each chapter and broken down into essential components for individual services and policy areas, it creates a roadmap for OPDs of PWDB &amp; their allies to advocate for concrete change &amp; answer the question of what works for PWDB. [Read slide]</a:t>
            </a:r>
          </a:p>
          <a:p>
            <a:endParaRPr lang="en-GB" dirty="0"/>
          </a:p>
        </p:txBody>
      </p:sp>
      <p:sp>
        <p:nvSpPr>
          <p:cNvPr id="4" name="Slide Number Placeholder 3"/>
          <p:cNvSpPr>
            <a:spLocks noGrp="1"/>
          </p:cNvSpPr>
          <p:nvPr>
            <p:ph type="sldNum" sz="quarter" idx="5"/>
          </p:nvPr>
        </p:nvSpPr>
        <p:spPr/>
        <p:txBody>
          <a:bodyPr/>
          <a:lstStyle/>
          <a:p>
            <a:fld id="{51317631-94BC-674E-A5BC-E3B9577D8900}" type="slidenum">
              <a:rPr lang="en-GB" smtClean="0"/>
              <a:t>16</a:t>
            </a:fld>
            <a:endParaRPr lang="en-GB"/>
          </a:p>
        </p:txBody>
      </p:sp>
    </p:spTree>
    <p:extLst>
      <p:ext uri="{BB962C8B-B14F-4D97-AF65-F5344CB8AC3E}">
        <p14:creationId xmlns:p14="http://schemas.microsoft.com/office/powerpoint/2010/main" val="19712561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317631-94BC-674E-A5BC-E3B9577D8900}" type="slidenum">
              <a:rPr lang="en-GB" smtClean="0"/>
              <a:t>17</a:t>
            </a:fld>
            <a:endParaRPr lang="en-GB"/>
          </a:p>
        </p:txBody>
      </p:sp>
    </p:spTree>
    <p:extLst>
      <p:ext uri="{BB962C8B-B14F-4D97-AF65-F5344CB8AC3E}">
        <p14:creationId xmlns:p14="http://schemas.microsoft.com/office/powerpoint/2010/main" val="3099722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 reminder of the 3 urgent priorities from the 1</a:t>
            </a:r>
            <a:r>
              <a:rPr lang="en-GB" baseline="30000" dirty="0"/>
              <a:t>st</a:t>
            </a:r>
            <a:r>
              <a:rPr lang="en-GB" dirty="0"/>
              <a:t> global report</a:t>
            </a:r>
          </a:p>
        </p:txBody>
      </p:sp>
      <p:sp>
        <p:nvSpPr>
          <p:cNvPr id="4" name="Slide Number Placeholder 3"/>
          <p:cNvSpPr>
            <a:spLocks noGrp="1"/>
          </p:cNvSpPr>
          <p:nvPr>
            <p:ph type="sldNum" sz="quarter" idx="5"/>
          </p:nvPr>
        </p:nvSpPr>
        <p:spPr/>
        <p:txBody>
          <a:bodyPr/>
          <a:lstStyle/>
          <a:p>
            <a:fld id="{51317631-94BC-674E-A5BC-E3B9577D8900}" type="slidenum">
              <a:rPr lang="en-GB" smtClean="0"/>
              <a:t>18</a:t>
            </a:fld>
            <a:endParaRPr lang="en-GB"/>
          </a:p>
        </p:txBody>
      </p:sp>
    </p:spTree>
    <p:extLst>
      <p:ext uri="{BB962C8B-B14F-4D97-AF65-F5344CB8AC3E}">
        <p14:creationId xmlns:p14="http://schemas.microsoft.com/office/powerpoint/2010/main" val="1876863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They have been expanded to 4 and reframed as recommendations rather than gaps, since this report focuses on solutions.</a:t>
            </a:r>
          </a:p>
          <a:p>
            <a:endParaRPr lang="en-GB" dirty="0"/>
          </a:p>
          <a:p>
            <a:r>
              <a:rPr lang="en-GB" dirty="0"/>
              <a:t>Questions on conclusions or urgent priorities? </a:t>
            </a:r>
          </a:p>
          <a:p>
            <a:r>
              <a:rPr lang="en-GB" dirty="0"/>
              <a:t>[Validation]</a:t>
            </a:r>
          </a:p>
          <a:p>
            <a:endParaRPr lang="en-GB" dirty="0"/>
          </a:p>
          <a:p>
            <a:r>
              <a:rPr lang="en-GB" dirty="0"/>
              <a:t>[Notes: frontline worker examples included in text include health, rehabilitation, education , social work, etc.]</a:t>
            </a:r>
          </a:p>
          <a:p>
            <a:endParaRPr lang="en-GB" dirty="0"/>
          </a:p>
          <a:p>
            <a:r>
              <a:rPr lang="en-GB" dirty="0"/>
              <a:t>[Notes: rationale for adding information resources and training on DB is because stigma and technical knowledge gaps were consistently present in the research. Countries that lack a resource hub on DB really do need this to get services started and those that have a resource hub need to expand on how to best utilise it. There also needs to be more systematic efforts to build training and learning of frontline workers by services and ministries, rather than just assuming that this will happen without a proactive approach].</a:t>
            </a:r>
          </a:p>
        </p:txBody>
      </p:sp>
      <p:sp>
        <p:nvSpPr>
          <p:cNvPr id="4" name="Slide Number Placeholder 3"/>
          <p:cNvSpPr>
            <a:spLocks noGrp="1"/>
          </p:cNvSpPr>
          <p:nvPr>
            <p:ph type="sldNum" sz="quarter" idx="5"/>
          </p:nvPr>
        </p:nvSpPr>
        <p:spPr/>
        <p:txBody>
          <a:bodyPr/>
          <a:lstStyle/>
          <a:p>
            <a:fld id="{51317631-94BC-674E-A5BC-E3B9577D8900}" type="slidenum">
              <a:rPr lang="en-GB" smtClean="0"/>
              <a:t>19</a:t>
            </a:fld>
            <a:endParaRPr lang="en-GB"/>
          </a:p>
        </p:txBody>
      </p:sp>
    </p:spTree>
    <p:extLst>
      <p:ext uri="{BB962C8B-B14F-4D97-AF65-F5344CB8AC3E}">
        <p14:creationId xmlns:p14="http://schemas.microsoft.com/office/powerpoint/2010/main" val="1494252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Begin with a general opening to welcome everyone, introductions of participants, and logistical matters (e.g., emergency procedures).</a:t>
            </a:r>
          </a:p>
          <a:p>
            <a:endParaRPr lang="en-GB" dirty="0"/>
          </a:p>
          <a:p>
            <a:r>
              <a:rPr lang="en-GB" dirty="0"/>
              <a:t>In 2017 and 2018, WFDB embarked on a major project to produce the first ever global report on the situation of persons with deafblindness, called ”At rights of exclusion from CRPD and SDG implementation: Inequality and Persons with Deafblindness”.</a:t>
            </a:r>
          </a:p>
          <a:p>
            <a:endParaRPr lang="en-GB" dirty="0"/>
          </a:p>
          <a:p>
            <a:r>
              <a:rPr lang="en-GB" dirty="0"/>
              <a:t>[Read slide]</a:t>
            </a:r>
          </a:p>
          <a:p>
            <a:endParaRPr lang="en-GB" dirty="0"/>
          </a:p>
          <a:p>
            <a:r>
              <a:rPr lang="en-GB" dirty="0"/>
              <a:t>ICED = International Centre for Evidence in Disability. The project was funded by the UK Department for International Development and the Norwegian Ministry of Foreign Affairs.</a:t>
            </a:r>
          </a:p>
        </p:txBody>
      </p:sp>
      <p:sp>
        <p:nvSpPr>
          <p:cNvPr id="4" name="Slide Number Placeholder 3"/>
          <p:cNvSpPr>
            <a:spLocks noGrp="1"/>
          </p:cNvSpPr>
          <p:nvPr>
            <p:ph type="sldNum" sz="quarter" idx="5"/>
          </p:nvPr>
        </p:nvSpPr>
        <p:spPr/>
        <p:txBody>
          <a:bodyPr/>
          <a:lstStyle/>
          <a:p>
            <a:fld id="{51317631-94BC-674E-A5BC-E3B9577D8900}" type="slidenum">
              <a:rPr lang="en-GB" smtClean="0"/>
              <a:t>2</a:t>
            </a:fld>
            <a:endParaRPr lang="en-GB"/>
          </a:p>
        </p:txBody>
      </p:sp>
    </p:spTree>
    <p:extLst>
      <p:ext uri="{BB962C8B-B14F-4D97-AF65-F5344CB8AC3E}">
        <p14:creationId xmlns:p14="http://schemas.microsoft.com/office/powerpoint/2010/main" val="921097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1317631-94BC-674E-A5BC-E3B9577D8900}" type="slidenum">
              <a:rPr lang="en-GB" smtClean="0"/>
              <a:t>3</a:t>
            </a:fld>
            <a:endParaRPr lang="en-GB"/>
          </a:p>
        </p:txBody>
      </p:sp>
    </p:spTree>
    <p:extLst>
      <p:ext uri="{BB962C8B-B14F-4D97-AF65-F5344CB8AC3E}">
        <p14:creationId xmlns:p14="http://schemas.microsoft.com/office/powerpoint/2010/main" val="2701076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1</a:t>
            </a:r>
            <a:r>
              <a:rPr lang="en-GB" baseline="30000" dirty="0"/>
              <a:t>st</a:t>
            </a:r>
            <a:r>
              <a:rPr lang="en-GB" dirty="0"/>
              <a:t> Global Report covers a range of recommendations, but it also flagged three urgent priorities [read slide].</a:t>
            </a:r>
          </a:p>
        </p:txBody>
      </p:sp>
      <p:sp>
        <p:nvSpPr>
          <p:cNvPr id="4" name="Slide Number Placeholder 3"/>
          <p:cNvSpPr>
            <a:spLocks noGrp="1"/>
          </p:cNvSpPr>
          <p:nvPr>
            <p:ph type="sldNum" sz="quarter" idx="5"/>
          </p:nvPr>
        </p:nvSpPr>
        <p:spPr/>
        <p:txBody>
          <a:bodyPr/>
          <a:lstStyle/>
          <a:p>
            <a:fld id="{51317631-94BC-674E-A5BC-E3B9577D8900}" type="slidenum">
              <a:rPr lang="en-GB" smtClean="0"/>
              <a:t>4</a:t>
            </a:fld>
            <a:endParaRPr lang="en-GB"/>
          </a:p>
        </p:txBody>
      </p:sp>
    </p:spTree>
    <p:extLst>
      <p:ext uri="{BB962C8B-B14F-4D97-AF65-F5344CB8AC3E}">
        <p14:creationId xmlns:p14="http://schemas.microsoft.com/office/powerpoint/2010/main" val="612153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a:p>
            <a:endParaRPr lang="en-GB" dirty="0"/>
          </a:p>
          <a:p>
            <a:r>
              <a:rPr lang="en-GB" dirty="0"/>
              <a:t>The 1</a:t>
            </a:r>
            <a:r>
              <a:rPr lang="en-GB" baseline="30000" dirty="0"/>
              <a:t>st</a:t>
            </a:r>
            <a:r>
              <a:rPr lang="en-GB" dirty="0"/>
              <a:t> global report provides the situation or the story of who are persons with deafblindness and what is their situation. The 2</a:t>
            </a:r>
            <a:r>
              <a:rPr lang="en-GB" baseline="30000" dirty="0"/>
              <a:t>nd</a:t>
            </a:r>
            <a:r>
              <a:rPr lang="en-GB" dirty="0"/>
              <a:t> global report builds on this story, confirms it, but focuses on the solutions and good practices that work for PWDB.</a:t>
            </a:r>
          </a:p>
          <a:p>
            <a:endParaRPr lang="en-GB" dirty="0"/>
          </a:p>
          <a:p>
            <a:r>
              <a:rPr lang="en-GB" dirty="0"/>
              <a:t>The 2</a:t>
            </a:r>
            <a:r>
              <a:rPr lang="en-GB" baseline="30000" dirty="0"/>
              <a:t>nd</a:t>
            </a:r>
            <a:r>
              <a:rPr lang="en-GB" dirty="0"/>
              <a:t> global report does not focus on the situation of persons with deafblindness because this was covered in the 1</a:t>
            </a:r>
            <a:r>
              <a:rPr lang="en-GB" baseline="30000" dirty="0"/>
              <a:t>st</a:t>
            </a:r>
            <a:r>
              <a:rPr lang="en-GB" dirty="0"/>
              <a:t> global report, but we have provided a synopsis of the key problems and barriers. It was necessary to frame the problem before discussing the solutions.</a:t>
            </a:r>
          </a:p>
          <a:p>
            <a:endParaRPr lang="en-GB" dirty="0"/>
          </a:p>
          <a:p>
            <a:r>
              <a:rPr lang="en-GB" dirty="0"/>
              <a:t>Because it is a global report, the recommendations are meant to be concrete and to apply universally, yet they can be further adapted and contextualised to your country, depending on your priorities.</a:t>
            </a:r>
          </a:p>
        </p:txBody>
      </p:sp>
      <p:sp>
        <p:nvSpPr>
          <p:cNvPr id="4" name="Slide Number Placeholder 3"/>
          <p:cNvSpPr>
            <a:spLocks noGrp="1"/>
          </p:cNvSpPr>
          <p:nvPr>
            <p:ph type="sldNum" sz="quarter" idx="5"/>
          </p:nvPr>
        </p:nvSpPr>
        <p:spPr/>
        <p:txBody>
          <a:bodyPr/>
          <a:lstStyle/>
          <a:p>
            <a:fld id="{51317631-94BC-674E-A5BC-E3B9577D8900}" type="slidenum">
              <a:rPr lang="en-GB" smtClean="0"/>
              <a:t>5</a:t>
            </a:fld>
            <a:endParaRPr lang="en-GB"/>
          </a:p>
        </p:txBody>
      </p:sp>
    </p:spTree>
    <p:extLst>
      <p:ext uri="{BB962C8B-B14F-4D97-AF65-F5344CB8AC3E}">
        <p14:creationId xmlns:p14="http://schemas.microsoft.com/office/powerpoint/2010/main" val="2000972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Board interventions planned for the kick-off of the project in Nov 2021, update on findings to date in Dec 2022, review of draft report, and periodic updates from project coordinator</a:t>
            </a:r>
          </a:p>
          <a:p>
            <a:endParaRPr lang="en-GB" dirty="0"/>
          </a:p>
          <a:p>
            <a:r>
              <a:rPr lang="en-GB" dirty="0"/>
              <a:t>Advisory group was selected and approved by WFDB board and included representation from PWDB as well as project partners</a:t>
            </a:r>
          </a:p>
          <a:p>
            <a:endParaRPr lang="en-GB" dirty="0"/>
          </a:p>
          <a:p>
            <a:r>
              <a:rPr lang="en-GB" dirty="0"/>
              <a:t>Wider support group played pivotal role in providing the sources for the literature review, filling out the survey, and participating in case studies</a:t>
            </a:r>
          </a:p>
          <a:p>
            <a:endParaRPr lang="en-GB" dirty="0"/>
          </a:p>
          <a:p>
            <a:r>
              <a:rPr lang="en-GB" dirty="0"/>
              <a:t>Two main consultants were hired – </a:t>
            </a:r>
            <a:r>
              <a:rPr lang="en-GB" dirty="0" err="1"/>
              <a:t>Morgon</a:t>
            </a:r>
            <a:r>
              <a:rPr lang="en-GB" dirty="0"/>
              <a:t> Banks from ICED to conduct quantitative analysis and Bailey Grey to conduct the qualitative research and to lead the draft report</a:t>
            </a:r>
          </a:p>
          <a:p>
            <a:endParaRPr lang="en-GB" dirty="0"/>
          </a:p>
          <a:p>
            <a:r>
              <a:rPr lang="en-GB" dirty="0"/>
              <a:t>Are there any questions on the 1</a:t>
            </a:r>
            <a:r>
              <a:rPr lang="en-GB" baseline="30000" dirty="0"/>
              <a:t>st</a:t>
            </a:r>
            <a:r>
              <a:rPr lang="en-GB" dirty="0"/>
              <a:t> global report or the purpose or process for the 2</a:t>
            </a:r>
            <a:r>
              <a:rPr lang="en-GB" baseline="30000" dirty="0"/>
              <a:t>nd</a:t>
            </a:r>
            <a:r>
              <a:rPr lang="en-GB" dirty="0"/>
              <a:t> global report</a:t>
            </a:r>
          </a:p>
        </p:txBody>
      </p:sp>
      <p:sp>
        <p:nvSpPr>
          <p:cNvPr id="4" name="Slide Number Placeholder 3"/>
          <p:cNvSpPr>
            <a:spLocks noGrp="1"/>
          </p:cNvSpPr>
          <p:nvPr>
            <p:ph type="sldNum" sz="quarter" idx="5"/>
          </p:nvPr>
        </p:nvSpPr>
        <p:spPr/>
        <p:txBody>
          <a:bodyPr/>
          <a:lstStyle/>
          <a:p>
            <a:fld id="{51317631-94BC-674E-A5BC-E3B9577D8900}" type="slidenum">
              <a:rPr lang="en-GB" smtClean="0"/>
              <a:t>6</a:t>
            </a:fld>
            <a:endParaRPr lang="en-GB"/>
          </a:p>
        </p:txBody>
      </p:sp>
    </p:spTree>
    <p:extLst>
      <p:ext uri="{BB962C8B-B14F-4D97-AF65-F5344CB8AC3E}">
        <p14:creationId xmlns:p14="http://schemas.microsoft.com/office/powerpoint/2010/main" val="2101417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[Read slide]</a:t>
            </a:r>
          </a:p>
        </p:txBody>
      </p:sp>
      <p:sp>
        <p:nvSpPr>
          <p:cNvPr id="4" name="Slide Number Placeholder 3"/>
          <p:cNvSpPr>
            <a:spLocks noGrp="1"/>
          </p:cNvSpPr>
          <p:nvPr>
            <p:ph type="sldNum" sz="quarter" idx="5"/>
          </p:nvPr>
        </p:nvSpPr>
        <p:spPr/>
        <p:txBody>
          <a:bodyPr/>
          <a:lstStyle/>
          <a:p>
            <a:fld id="{51317631-94BC-674E-A5BC-E3B9577D8900}" type="slidenum">
              <a:rPr lang="en-GB" smtClean="0"/>
              <a:t>7</a:t>
            </a:fld>
            <a:endParaRPr lang="en-GB"/>
          </a:p>
        </p:txBody>
      </p:sp>
    </p:spTree>
    <p:extLst>
      <p:ext uri="{BB962C8B-B14F-4D97-AF65-F5344CB8AC3E}">
        <p14:creationId xmlns:p14="http://schemas.microsoft.com/office/powerpoint/2010/main" val="2000972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methodology for the report included quantitative and qualitative methods of research.</a:t>
            </a:r>
          </a:p>
          <a:p>
            <a:endParaRPr lang="en-GB" dirty="0"/>
          </a:p>
          <a:p>
            <a:r>
              <a:rPr lang="en-GB" dirty="0"/>
              <a:t>[Read slide]</a:t>
            </a:r>
          </a:p>
          <a:p>
            <a:endParaRPr lang="en-GB" dirty="0"/>
          </a:p>
          <a:p>
            <a:r>
              <a:rPr lang="en-GB" dirty="0"/>
              <a:t>The quantitative and qualitative research has been conducted, and the consolidated draft has been shared with the advisory group for feedback. You have been sent the revised draft based on feedback from the Advisory Group. </a:t>
            </a:r>
          </a:p>
        </p:txBody>
      </p:sp>
      <p:sp>
        <p:nvSpPr>
          <p:cNvPr id="4" name="Slide Number Placeholder 3"/>
          <p:cNvSpPr>
            <a:spLocks noGrp="1"/>
          </p:cNvSpPr>
          <p:nvPr>
            <p:ph type="sldNum" sz="quarter" idx="5"/>
          </p:nvPr>
        </p:nvSpPr>
        <p:spPr/>
        <p:txBody>
          <a:bodyPr/>
          <a:lstStyle/>
          <a:p>
            <a:fld id="{51317631-94BC-674E-A5BC-E3B9577D8900}" type="slidenum">
              <a:rPr lang="en-GB" smtClean="0"/>
              <a:t>8</a:t>
            </a:fld>
            <a:endParaRPr lang="en-GB"/>
          </a:p>
        </p:txBody>
      </p:sp>
    </p:spTree>
    <p:extLst>
      <p:ext uri="{BB962C8B-B14F-4D97-AF65-F5344CB8AC3E}">
        <p14:creationId xmlns:p14="http://schemas.microsoft.com/office/powerpoint/2010/main" val="2000972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qualitative research derives from over 100 sources from the literature review, highlighting good practices. The survey provided insight on the experiences of 166 PWDB and practitioners from 42 countries. 14 key informants were contacted, resulting in 8 case studies. </a:t>
            </a:r>
          </a:p>
          <a:p>
            <a:endParaRPr lang="en-GB" dirty="0"/>
          </a:p>
          <a:p>
            <a:r>
              <a:rPr lang="en-GB" dirty="0"/>
              <a:t>The report starts with an introduction covering the methodology of the research, an intro on deafblindness, and prevalence data. Then, it is split into 2 sections. The first covers the preconditions for inclusion. Preconditions are the measures that are commonly required by persons with disabilities as a prerequisite to their inclusion. These preconditions include [read out list]. </a:t>
            </a:r>
          </a:p>
        </p:txBody>
      </p:sp>
      <p:sp>
        <p:nvSpPr>
          <p:cNvPr id="4" name="Slide Number Placeholder 3"/>
          <p:cNvSpPr>
            <a:spLocks noGrp="1"/>
          </p:cNvSpPr>
          <p:nvPr>
            <p:ph type="sldNum" sz="quarter" idx="5"/>
          </p:nvPr>
        </p:nvSpPr>
        <p:spPr/>
        <p:txBody>
          <a:bodyPr/>
          <a:lstStyle/>
          <a:p>
            <a:fld id="{51317631-94BC-674E-A5BC-E3B9577D8900}" type="slidenum">
              <a:rPr lang="en-GB" smtClean="0"/>
              <a:t>9</a:t>
            </a:fld>
            <a:endParaRPr lang="en-GB"/>
          </a:p>
        </p:txBody>
      </p:sp>
    </p:spTree>
    <p:extLst>
      <p:ext uri="{BB962C8B-B14F-4D97-AF65-F5344CB8AC3E}">
        <p14:creationId xmlns:p14="http://schemas.microsoft.com/office/powerpoint/2010/main" val="2808310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49081A-BE47-8AFC-DE19-DCA9CC4F557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C1797C76-FBFC-7120-B190-E487996A76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3338FED6-3538-77E2-07A8-1779D3785FE9}"/>
              </a:ext>
            </a:extLst>
          </p:cNvPr>
          <p:cNvSpPr>
            <a:spLocks noGrp="1"/>
          </p:cNvSpPr>
          <p:nvPr>
            <p:ph type="dt" sz="half" idx="10"/>
          </p:nvPr>
        </p:nvSpPr>
        <p:spPr/>
        <p:txBody>
          <a:bodyPr/>
          <a:lstStyle/>
          <a:p>
            <a:fld id="{3C2B07E4-CDF9-4C88-A2F3-04620E58224D}" type="datetimeFigureOut">
              <a:rPr lang="en-US" smtClean="0"/>
              <a:pPr/>
              <a:t>6/2/2023</a:t>
            </a:fld>
            <a:endParaRPr lang="en-US" dirty="0"/>
          </a:p>
        </p:txBody>
      </p:sp>
      <p:sp>
        <p:nvSpPr>
          <p:cNvPr id="5" name="Marcador de pie de página 4">
            <a:extLst>
              <a:ext uri="{FF2B5EF4-FFF2-40B4-BE49-F238E27FC236}">
                <a16:creationId xmlns:a16="http://schemas.microsoft.com/office/drawing/2014/main" id="{3EB5A064-EA01-37E3-3D89-558AD474A2D1}"/>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E792C39-75C7-EF5D-EC23-DE90DEF438DB}"/>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71569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61E6D2-80DB-80D7-106C-768917AB4F7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C02FB25-E161-8E91-41AA-BC15870DD00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8CD0010-4BAD-E470-1FE6-38B0F94DC875}"/>
              </a:ext>
            </a:extLst>
          </p:cNvPr>
          <p:cNvSpPr>
            <a:spLocks noGrp="1"/>
          </p:cNvSpPr>
          <p:nvPr>
            <p:ph type="dt" sz="half" idx="10"/>
          </p:nvPr>
        </p:nvSpPr>
        <p:spPr/>
        <p:txBody>
          <a:bodyPr/>
          <a:lstStyle/>
          <a:p>
            <a:fld id="{3C2B07E4-CDF9-4C88-A2F3-04620E58224D}" type="datetimeFigureOut">
              <a:rPr lang="en-US" smtClean="0"/>
              <a:pPr/>
              <a:t>6/2/2023</a:t>
            </a:fld>
            <a:endParaRPr lang="en-US" dirty="0"/>
          </a:p>
        </p:txBody>
      </p:sp>
      <p:sp>
        <p:nvSpPr>
          <p:cNvPr id="5" name="Marcador de pie de página 4">
            <a:extLst>
              <a:ext uri="{FF2B5EF4-FFF2-40B4-BE49-F238E27FC236}">
                <a16:creationId xmlns:a16="http://schemas.microsoft.com/office/drawing/2014/main" id="{2F7A4A74-F1A8-2D68-FEC2-B582CB21E2DD}"/>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E0074EF-4493-3122-144D-58B3CC43018D}"/>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4128488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A7E2541-5C36-9A75-F4F4-9785FBC41B1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AC561DC8-03DF-744C-6F5D-4F0BF7A5697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F96AD3C-8058-9133-BF9C-3D2E27094B42}"/>
              </a:ext>
            </a:extLst>
          </p:cNvPr>
          <p:cNvSpPr>
            <a:spLocks noGrp="1"/>
          </p:cNvSpPr>
          <p:nvPr>
            <p:ph type="dt" sz="half" idx="10"/>
          </p:nvPr>
        </p:nvSpPr>
        <p:spPr/>
        <p:txBody>
          <a:bodyPr/>
          <a:lstStyle/>
          <a:p>
            <a:fld id="{3C2B07E4-CDF9-4C88-A2F3-04620E58224D}" type="datetimeFigureOut">
              <a:rPr lang="en-US" smtClean="0"/>
              <a:pPr/>
              <a:t>6/2/2023</a:t>
            </a:fld>
            <a:endParaRPr lang="en-US" dirty="0"/>
          </a:p>
        </p:txBody>
      </p:sp>
      <p:sp>
        <p:nvSpPr>
          <p:cNvPr id="5" name="Marcador de pie de página 4">
            <a:extLst>
              <a:ext uri="{FF2B5EF4-FFF2-40B4-BE49-F238E27FC236}">
                <a16:creationId xmlns:a16="http://schemas.microsoft.com/office/drawing/2014/main" id="{C8B2775B-4C7A-E058-B8D5-9848FCCC84A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96D8B705-916E-FC2B-B6C3-C4C015207026}"/>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935772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E95CD6-27C5-4F9E-18DF-75E595DCA8E9}"/>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7C58597-E1D7-A79E-B4CC-8CF01AD0111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F157F49-2D7B-408D-531B-0C22E5868E25}"/>
              </a:ext>
            </a:extLst>
          </p:cNvPr>
          <p:cNvSpPr>
            <a:spLocks noGrp="1"/>
          </p:cNvSpPr>
          <p:nvPr>
            <p:ph type="dt" sz="half" idx="10"/>
          </p:nvPr>
        </p:nvSpPr>
        <p:spPr/>
        <p:txBody>
          <a:bodyPr/>
          <a:lstStyle/>
          <a:p>
            <a:fld id="{3C2B07E4-CDF9-4C88-A2F3-04620E58224D}" type="datetimeFigureOut">
              <a:rPr lang="en-US" smtClean="0"/>
              <a:pPr/>
              <a:t>6/2/2023</a:t>
            </a:fld>
            <a:endParaRPr lang="en-US" dirty="0"/>
          </a:p>
        </p:txBody>
      </p:sp>
      <p:sp>
        <p:nvSpPr>
          <p:cNvPr id="5" name="Marcador de pie de página 4">
            <a:extLst>
              <a:ext uri="{FF2B5EF4-FFF2-40B4-BE49-F238E27FC236}">
                <a16:creationId xmlns:a16="http://schemas.microsoft.com/office/drawing/2014/main" id="{BCDF5BE3-F413-1700-EBA3-AADD85FF8289}"/>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330F4344-63DB-12A6-D164-0B0D6B435716}"/>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595485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935665-38E1-3DFF-A00C-BE01B44E90C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851F5FBA-92A9-8A75-F741-8B975AD95F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31CCAEE-AF89-941C-396A-0A84CF7ACB49}"/>
              </a:ext>
            </a:extLst>
          </p:cNvPr>
          <p:cNvSpPr>
            <a:spLocks noGrp="1"/>
          </p:cNvSpPr>
          <p:nvPr>
            <p:ph type="dt" sz="half" idx="10"/>
          </p:nvPr>
        </p:nvSpPr>
        <p:spPr/>
        <p:txBody>
          <a:bodyPr/>
          <a:lstStyle/>
          <a:p>
            <a:fld id="{3C2B07E4-CDF9-4C88-A2F3-04620E58224D}" type="datetimeFigureOut">
              <a:rPr lang="en-US" smtClean="0"/>
              <a:pPr/>
              <a:t>6/2/2023</a:t>
            </a:fld>
            <a:endParaRPr lang="en-US" dirty="0"/>
          </a:p>
        </p:txBody>
      </p:sp>
      <p:sp>
        <p:nvSpPr>
          <p:cNvPr id="5" name="Marcador de pie de página 4">
            <a:extLst>
              <a:ext uri="{FF2B5EF4-FFF2-40B4-BE49-F238E27FC236}">
                <a16:creationId xmlns:a16="http://schemas.microsoft.com/office/drawing/2014/main" id="{DC3B3A73-F7BB-B262-C279-6A0712701797}"/>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9626DFDC-0CC0-05B3-3E8B-A88FB4FDAF58}"/>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333979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3AAFD0-E083-AE5A-0503-DE00252B3DD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B1A4AF53-DC5C-0AE0-FA18-916D808BC66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AEE9CFC8-D129-BFB7-7024-72B785D334F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409598AA-1605-6F1D-47B0-B1C5D385C7C7}"/>
              </a:ext>
            </a:extLst>
          </p:cNvPr>
          <p:cNvSpPr>
            <a:spLocks noGrp="1"/>
          </p:cNvSpPr>
          <p:nvPr>
            <p:ph type="dt" sz="half" idx="10"/>
          </p:nvPr>
        </p:nvSpPr>
        <p:spPr/>
        <p:txBody>
          <a:bodyPr/>
          <a:lstStyle/>
          <a:p>
            <a:fld id="{3C2B07E4-CDF9-4C88-A2F3-04620E58224D}" type="datetimeFigureOut">
              <a:rPr lang="en-US" smtClean="0"/>
              <a:pPr/>
              <a:t>6/2/2023</a:t>
            </a:fld>
            <a:endParaRPr lang="en-US" dirty="0"/>
          </a:p>
        </p:txBody>
      </p:sp>
      <p:sp>
        <p:nvSpPr>
          <p:cNvPr id="6" name="Marcador de pie de página 5">
            <a:extLst>
              <a:ext uri="{FF2B5EF4-FFF2-40B4-BE49-F238E27FC236}">
                <a16:creationId xmlns:a16="http://schemas.microsoft.com/office/drawing/2014/main" id="{08F4B8BE-4692-2DFD-76B5-FD6C89B98314}"/>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CF761095-EF5F-05E5-7315-FEB341D3EE3E}"/>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986534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271777-DA70-CF8C-30C9-5E0F04F0D06F}"/>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03D2F33-63E6-58CD-2C15-FDA7F05CB8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9E7D058-34B1-0921-D25D-8D6B18EC57E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949B3C47-1AC4-C10C-25C6-059B97147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63C64DC-FD31-56CF-A5A4-0992F1717C2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D0CC4FD-B1AA-BC2F-B21B-F6D8D6117A9B}"/>
              </a:ext>
            </a:extLst>
          </p:cNvPr>
          <p:cNvSpPr>
            <a:spLocks noGrp="1"/>
          </p:cNvSpPr>
          <p:nvPr>
            <p:ph type="dt" sz="half" idx="10"/>
          </p:nvPr>
        </p:nvSpPr>
        <p:spPr/>
        <p:txBody>
          <a:bodyPr/>
          <a:lstStyle/>
          <a:p>
            <a:fld id="{3C2B07E4-CDF9-4C88-A2F3-04620E58224D}" type="datetimeFigureOut">
              <a:rPr lang="en-US" smtClean="0"/>
              <a:pPr/>
              <a:t>6/2/2023</a:t>
            </a:fld>
            <a:endParaRPr lang="en-US" dirty="0"/>
          </a:p>
        </p:txBody>
      </p:sp>
      <p:sp>
        <p:nvSpPr>
          <p:cNvPr id="8" name="Marcador de pie de página 7">
            <a:extLst>
              <a:ext uri="{FF2B5EF4-FFF2-40B4-BE49-F238E27FC236}">
                <a16:creationId xmlns:a16="http://schemas.microsoft.com/office/drawing/2014/main" id="{0D89AA33-C6EC-E2CF-3126-53AF6D74BB02}"/>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78B9B326-D609-D381-1A42-744CC207C7B2}"/>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2789842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8C8052-B9B3-840B-D0B5-8672FFAAFB8C}"/>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7A6F823-3ED9-8982-0832-4FFCF0A9C529}"/>
              </a:ext>
            </a:extLst>
          </p:cNvPr>
          <p:cNvSpPr>
            <a:spLocks noGrp="1"/>
          </p:cNvSpPr>
          <p:nvPr>
            <p:ph type="dt" sz="half" idx="10"/>
          </p:nvPr>
        </p:nvSpPr>
        <p:spPr/>
        <p:txBody>
          <a:bodyPr/>
          <a:lstStyle/>
          <a:p>
            <a:fld id="{3C2B07E4-CDF9-4C88-A2F3-04620E58224D}" type="datetimeFigureOut">
              <a:rPr lang="en-US" smtClean="0"/>
              <a:pPr/>
              <a:t>6/2/2023</a:t>
            </a:fld>
            <a:endParaRPr lang="en-US" dirty="0"/>
          </a:p>
        </p:txBody>
      </p:sp>
      <p:sp>
        <p:nvSpPr>
          <p:cNvPr id="4" name="Marcador de pie de página 3">
            <a:extLst>
              <a:ext uri="{FF2B5EF4-FFF2-40B4-BE49-F238E27FC236}">
                <a16:creationId xmlns:a16="http://schemas.microsoft.com/office/drawing/2014/main" id="{F85A1528-1D08-3C46-008C-AB59A0D4FC13}"/>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76E64BA2-C926-9047-D58F-1CFCE4946C92}"/>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378275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16CE99C-CE1F-4825-B4F2-2EDD85521AE2}"/>
              </a:ext>
            </a:extLst>
          </p:cNvPr>
          <p:cNvSpPr>
            <a:spLocks noGrp="1"/>
          </p:cNvSpPr>
          <p:nvPr>
            <p:ph type="dt" sz="half" idx="10"/>
          </p:nvPr>
        </p:nvSpPr>
        <p:spPr/>
        <p:txBody>
          <a:bodyPr/>
          <a:lstStyle/>
          <a:p>
            <a:fld id="{3C2B07E4-CDF9-4C88-A2F3-04620E58224D}" type="datetimeFigureOut">
              <a:rPr lang="en-US" smtClean="0"/>
              <a:pPr/>
              <a:t>6/2/2023</a:t>
            </a:fld>
            <a:endParaRPr lang="en-US" dirty="0"/>
          </a:p>
        </p:txBody>
      </p:sp>
      <p:sp>
        <p:nvSpPr>
          <p:cNvPr id="3" name="Marcador de pie de página 2">
            <a:extLst>
              <a:ext uri="{FF2B5EF4-FFF2-40B4-BE49-F238E27FC236}">
                <a16:creationId xmlns:a16="http://schemas.microsoft.com/office/drawing/2014/main" id="{79729514-0267-29A2-F687-8E6D9CD0782F}"/>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882D1AB3-96E0-833A-6358-68B25B00BAD0}"/>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145948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409B9-E968-6BA7-116F-7763A99E615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D39EAC-0941-699A-16F7-2747601D1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05864EE5-D6CC-EE41-7368-DAAC38F10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9C4578C-4A80-C5C1-7334-800ABD66B930}"/>
              </a:ext>
            </a:extLst>
          </p:cNvPr>
          <p:cNvSpPr>
            <a:spLocks noGrp="1"/>
          </p:cNvSpPr>
          <p:nvPr>
            <p:ph type="dt" sz="half" idx="10"/>
          </p:nvPr>
        </p:nvSpPr>
        <p:spPr/>
        <p:txBody>
          <a:bodyPr/>
          <a:lstStyle/>
          <a:p>
            <a:fld id="{3C2B07E4-CDF9-4C88-A2F3-04620E58224D}" type="datetimeFigureOut">
              <a:rPr lang="en-US" smtClean="0"/>
              <a:pPr/>
              <a:t>6/2/2023</a:t>
            </a:fld>
            <a:endParaRPr lang="en-US" dirty="0"/>
          </a:p>
        </p:txBody>
      </p:sp>
      <p:sp>
        <p:nvSpPr>
          <p:cNvPr id="6" name="Marcador de pie de página 5">
            <a:extLst>
              <a:ext uri="{FF2B5EF4-FFF2-40B4-BE49-F238E27FC236}">
                <a16:creationId xmlns:a16="http://schemas.microsoft.com/office/drawing/2014/main" id="{3B566F5F-5007-D3D1-8D69-1898380661C5}"/>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79CEEB5F-AE52-73DC-74B9-472F46AE0A87}"/>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53454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0A1727-F131-CDFA-CC68-B1940B5F733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0CDBAE00-FFD6-753F-CB51-FCF835D2B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DBFD18F1-2A4F-5EE4-2F85-30151BF36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BD69621-682E-2E7C-38DB-BB910D99A4B2}"/>
              </a:ext>
            </a:extLst>
          </p:cNvPr>
          <p:cNvSpPr>
            <a:spLocks noGrp="1"/>
          </p:cNvSpPr>
          <p:nvPr>
            <p:ph type="dt" sz="half" idx="10"/>
          </p:nvPr>
        </p:nvSpPr>
        <p:spPr/>
        <p:txBody>
          <a:bodyPr/>
          <a:lstStyle/>
          <a:p>
            <a:fld id="{3C2B07E4-CDF9-4C88-A2F3-04620E58224D}" type="datetimeFigureOut">
              <a:rPr lang="en-US" smtClean="0"/>
              <a:pPr/>
              <a:t>6/2/2023</a:t>
            </a:fld>
            <a:endParaRPr lang="en-US" dirty="0"/>
          </a:p>
        </p:txBody>
      </p:sp>
      <p:sp>
        <p:nvSpPr>
          <p:cNvPr id="6" name="Marcador de pie de página 5">
            <a:extLst>
              <a:ext uri="{FF2B5EF4-FFF2-40B4-BE49-F238E27FC236}">
                <a16:creationId xmlns:a16="http://schemas.microsoft.com/office/drawing/2014/main" id="{48E85C41-C998-69ED-3D17-5960978E4DA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B9D57E20-0BC6-33E7-1D6E-D45D84A9A14B}"/>
              </a:ext>
            </a:extLst>
          </p:cNvPr>
          <p:cNvSpPr>
            <a:spLocks noGrp="1"/>
          </p:cNvSpPr>
          <p:nvPr>
            <p:ph type="sldNum" sz="quarter" idx="12"/>
          </p:nvPr>
        </p:nvSpPr>
        <p:spPr/>
        <p:txBody>
          <a:bodyPr/>
          <a:lstStyle/>
          <a:p>
            <a:fld id="{EFE71E98-A417-4ECC-ACEB-C0490C20DB04}" type="slidenum">
              <a:rPr lang="en-US" smtClean="0"/>
              <a:pPr/>
              <a:t>‹#›</a:t>
            </a:fld>
            <a:endParaRPr lang="en-US"/>
          </a:p>
        </p:txBody>
      </p:sp>
    </p:spTree>
    <p:extLst>
      <p:ext uri="{BB962C8B-B14F-4D97-AF65-F5344CB8AC3E}">
        <p14:creationId xmlns:p14="http://schemas.microsoft.com/office/powerpoint/2010/main" val="17019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CF6B9395-B99B-29FD-A271-5CEB459A79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82F53A9-7880-683C-E7CC-D7D8A71A57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3B7F803-5AEC-7A6F-C9CB-A833FB9035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B07E4-CDF9-4C88-A2F3-04620E58224D}" type="datetimeFigureOut">
              <a:rPr lang="en-US" smtClean="0"/>
              <a:pPr/>
              <a:t>6/2/2023</a:t>
            </a:fld>
            <a:endParaRPr lang="en-US" dirty="0"/>
          </a:p>
        </p:txBody>
      </p:sp>
      <p:sp>
        <p:nvSpPr>
          <p:cNvPr id="5" name="Marcador de pie de página 4">
            <a:extLst>
              <a:ext uri="{FF2B5EF4-FFF2-40B4-BE49-F238E27FC236}">
                <a16:creationId xmlns:a16="http://schemas.microsoft.com/office/drawing/2014/main" id="{46EA7CA6-4C21-BAB1-4E6F-B2B2E18ED0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AED0721D-63DC-CAD6-8AEE-763CC879DC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265264391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fdb.eu/wfdb-report-2022/" TargetMode="External"/><Relationship Id="rId2" Type="http://schemas.openxmlformats.org/officeDocument/2006/relationships/hyperlink" Target="https://wfdb.eu/wfdb-report-2018/"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92264-990A-47F5-B93D-72EDB1EE881E}"/>
              </a:ext>
            </a:extLst>
          </p:cNvPr>
          <p:cNvSpPr>
            <a:spLocks noGrp="1"/>
          </p:cNvSpPr>
          <p:nvPr>
            <p:ph type="ctrTitle" idx="4294967295"/>
          </p:nvPr>
        </p:nvSpPr>
        <p:spPr>
          <a:xfrm>
            <a:off x="1052052" y="1147763"/>
            <a:ext cx="4375354" cy="2775308"/>
          </a:xfrm>
        </p:spPr>
        <p:txBody>
          <a:bodyPr>
            <a:normAutofit/>
          </a:bodyPr>
          <a:lstStyle/>
          <a:p>
            <a:pPr algn="ctr"/>
            <a:r>
              <a:rPr lang="en-GB" sz="3600" b="1" dirty="0">
                <a:solidFill>
                  <a:schemeClr val="accent4">
                    <a:lumMod val="20000"/>
                    <a:lumOff val="80000"/>
                  </a:schemeClr>
                </a:solidFill>
              </a:rPr>
              <a:t>WFDB’s 2nd Global Report</a:t>
            </a:r>
          </a:p>
        </p:txBody>
      </p:sp>
      <p:pic>
        <p:nvPicPr>
          <p:cNvPr id="4" name="Bildobjekt 1" descr="Logo World Federation of the DeafBlind">
            <a:extLst>
              <a:ext uri="{FF2B5EF4-FFF2-40B4-BE49-F238E27FC236}">
                <a16:creationId xmlns:a16="http://schemas.microsoft.com/office/drawing/2014/main" id="{47960CC8-B6A5-BCCA-0697-5E1D739962B5}"/>
              </a:ext>
            </a:extLst>
          </p:cNvPr>
          <p:cNvPicPr/>
          <p:nvPr/>
        </p:nvPicPr>
        <p:blipFill rotWithShape="1">
          <a:blip r:embed="rId3">
            <a:extLst>
              <a:ext uri="{28A0092B-C50C-407E-A947-70E740481C1C}">
                <a14:useLocalDpi xmlns:a14="http://schemas.microsoft.com/office/drawing/2010/main" val="0"/>
              </a:ext>
            </a:extLst>
          </a:blip>
          <a:srcRect l="401" r="-1" b="-1"/>
          <a:stretch/>
        </p:blipFill>
        <p:spPr bwMode="auto">
          <a:xfrm>
            <a:off x="6860290" y="1599601"/>
            <a:ext cx="3669881" cy="3658798"/>
          </a:xfrm>
          <a:prstGeom prst="rect">
            <a:avLst/>
          </a:prstGeom>
          <a:noFill/>
        </p:spPr>
      </p:pic>
    </p:spTree>
    <p:extLst>
      <p:ext uri="{BB962C8B-B14F-4D97-AF65-F5344CB8AC3E}">
        <p14:creationId xmlns:p14="http://schemas.microsoft.com/office/powerpoint/2010/main" val="2062951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FA1D-1827-8E17-E0FF-9A1BF13E774D}"/>
              </a:ext>
            </a:extLst>
          </p:cNvPr>
          <p:cNvSpPr>
            <a:spLocks noGrp="1"/>
          </p:cNvSpPr>
          <p:nvPr>
            <p:ph type="title"/>
          </p:nvPr>
        </p:nvSpPr>
        <p:spPr/>
        <p:txBody>
          <a:bodyPr>
            <a:normAutofit/>
          </a:bodyPr>
          <a:lstStyle/>
          <a:p>
            <a:r>
              <a:rPr lang="en-GB" sz="3200" b="1" dirty="0">
                <a:solidFill>
                  <a:schemeClr val="accent4">
                    <a:lumMod val="40000"/>
                    <a:lumOff val="60000"/>
                  </a:schemeClr>
                </a:solidFill>
              </a:rPr>
              <a:t>Report Layout</a:t>
            </a:r>
          </a:p>
        </p:txBody>
      </p:sp>
      <p:graphicFrame>
        <p:nvGraphicFramePr>
          <p:cNvPr id="5" name="Content Placeholder 2">
            <a:extLst>
              <a:ext uri="{FF2B5EF4-FFF2-40B4-BE49-F238E27FC236}">
                <a16:creationId xmlns:a16="http://schemas.microsoft.com/office/drawing/2014/main" id="{FA38E8D4-F221-6C8A-3B7E-BED4EC6D37F9}"/>
              </a:ext>
            </a:extLst>
          </p:cNvPr>
          <p:cNvGraphicFramePr>
            <a:graphicFrameLocks noGrp="1"/>
          </p:cNvGraphicFramePr>
          <p:nvPr>
            <p:ph idx="1"/>
            <p:extLst>
              <p:ext uri="{D42A27DB-BD31-4B8C-83A1-F6EECF244321}">
                <p14:modId xmlns:p14="http://schemas.microsoft.com/office/powerpoint/2010/main" val="198158950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4740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27520-5995-6E3E-0B7A-6C8D8A810EC8}"/>
              </a:ext>
            </a:extLst>
          </p:cNvPr>
          <p:cNvSpPr>
            <a:spLocks noGrp="1"/>
          </p:cNvSpPr>
          <p:nvPr>
            <p:ph type="title"/>
          </p:nvPr>
        </p:nvSpPr>
        <p:spPr/>
        <p:txBody>
          <a:bodyPr>
            <a:normAutofit/>
          </a:bodyPr>
          <a:lstStyle/>
          <a:p>
            <a:r>
              <a:rPr lang="en-GB" sz="3600" b="1" dirty="0">
                <a:solidFill>
                  <a:schemeClr val="accent4">
                    <a:lumMod val="40000"/>
                    <a:lumOff val="60000"/>
                  </a:schemeClr>
                </a:solidFill>
              </a:rPr>
              <a:t>Chapter Structure</a:t>
            </a:r>
          </a:p>
        </p:txBody>
      </p:sp>
      <p:sp>
        <p:nvSpPr>
          <p:cNvPr id="4" name="Content Placeholder 3">
            <a:extLst>
              <a:ext uri="{FF2B5EF4-FFF2-40B4-BE49-F238E27FC236}">
                <a16:creationId xmlns:a16="http://schemas.microsoft.com/office/drawing/2014/main" id="{3DB58958-C4ED-F667-0AFD-D905E9A53244}"/>
              </a:ext>
            </a:extLst>
          </p:cNvPr>
          <p:cNvSpPr>
            <a:spLocks noGrp="1"/>
          </p:cNvSpPr>
          <p:nvPr>
            <p:ph sz="half" idx="1"/>
          </p:nvPr>
        </p:nvSpPr>
        <p:spPr/>
        <p:txBody>
          <a:bodyPr>
            <a:normAutofit fontScale="92500" lnSpcReduction="20000"/>
          </a:bodyPr>
          <a:lstStyle/>
          <a:p>
            <a:pPr marL="0" indent="0">
              <a:buNone/>
            </a:pPr>
            <a:r>
              <a:rPr lang="en-GB" u="sng" dirty="0">
                <a:solidFill>
                  <a:schemeClr val="accent4">
                    <a:lumMod val="20000"/>
                    <a:lumOff val="80000"/>
                  </a:schemeClr>
                </a:solidFill>
              </a:rPr>
              <a:t>General structure</a:t>
            </a:r>
          </a:p>
          <a:p>
            <a:r>
              <a:rPr lang="en-GB" dirty="0">
                <a:solidFill>
                  <a:schemeClr val="accent4">
                    <a:lumMod val="20000"/>
                    <a:lumOff val="80000"/>
                  </a:schemeClr>
                </a:solidFill>
              </a:rPr>
              <a:t>Problem facing Persons with DeafBlindness</a:t>
            </a:r>
          </a:p>
          <a:p>
            <a:r>
              <a:rPr lang="en-GB" dirty="0">
                <a:solidFill>
                  <a:schemeClr val="accent4">
                    <a:lumMod val="20000"/>
                    <a:lumOff val="80000"/>
                  </a:schemeClr>
                </a:solidFill>
              </a:rPr>
              <a:t>Solutions or measures to address the problem based on Convention on the Rights of Persons with Disabilities provisions &amp; good practices found in the qualitative research</a:t>
            </a:r>
          </a:p>
          <a:p>
            <a:r>
              <a:rPr lang="en-GB" dirty="0">
                <a:solidFill>
                  <a:schemeClr val="accent4">
                    <a:lumMod val="20000"/>
                    <a:lumOff val="80000"/>
                  </a:schemeClr>
                </a:solidFill>
              </a:rPr>
              <a:t>Recommendations tailored to targets</a:t>
            </a:r>
          </a:p>
          <a:p>
            <a:r>
              <a:rPr lang="en-GB" dirty="0">
                <a:solidFill>
                  <a:schemeClr val="accent4">
                    <a:lumMod val="20000"/>
                    <a:lumOff val="80000"/>
                  </a:schemeClr>
                </a:solidFill>
              </a:rPr>
              <a:t>Case study or examples, if available</a:t>
            </a:r>
          </a:p>
        </p:txBody>
      </p:sp>
      <p:sp>
        <p:nvSpPr>
          <p:cNvPr id="5" name="Content Placeholder 4">
            <a:extLst>
              <a:ext uri="{FF2B5EF4-FFF2-40B4-BE49-F238E27FC236}">
                <a16:creationId xmlns:a16="http://schemas.microsoft.com/office/drawing/2014/main" id="{52C221FC-9551-0B4E-84CD-DF1C4861ABDF}"/>
              </a:ext>
            </a:extLst>
          </p:cNvPr>
          <p:cNvSpPr>
            <a:spLocks noGrp="1"/>
          </p:cNvSpPr>
          <p:nvPr>
            <p:ph sz="half" idx="2"/>
          </p:nvPr>
        </p:nvSpPr>
        <p:spPr>
          <a:xfrm>
            <a:off x="6172200" y="2135565"/>
            <a:ext cx="4878092" cy="4358225"/>
          </a:xfrm>
        </p:spPr>
        <p:txBody>
          <a:bodyPr>
            <a:noAutofit/>
          </a:bodyPr>
          <a:lstStyle/>
          <a:p>
            <a:pPr marL="0" indent="0">
              <a:buNone/>
            </a:pPr>
            <a:r>
              <a:rPr lang="en-GB" u="sng" dirty="0">
                <a:solidFill>
                  <a:schemeClr val="accent4">
                    <a:lumMod val="20000"/>
                    <a:lumOff val="80000"/>
                  </a:schemeClr>
                </a:solidFill>
              </a:rPr>
              <a:t>EXAMPLE: Legal recognition</a:t>
            </a:r>
          </a:p>
          <a:p>
            <a:r>
              <a:rPr lang="en-GB" sz="2100" dirty="0">
                <a:solidFill>
                  <a:schemeClr val="accent4">
                    <a:lumMod val="20000"/>
                    <a:lumOff val="80000"/>
                  </a:schemeClr>
                </a:solidFill>
              </a:rPr>
              <a:t>Deafblindness is not fully recognised in law, affecting policies, programmes, and services and the impact – no availability of DeafBlind-specific supports</a:t>
            </a:r>
          </a:p>
          <a:p>
            <a:r>
              <a:rPr lang="en-GB" sz="2100" dirty="0">
                <a:solidFill>
                  <a:schemeClr val="accent4">
                    <a:lumMod val="20000"/>
                    <a:lumOff val="80000"/>
                  </a:schemeClr>
                </a:solidFill>
              </a:rPr>
              <a:t>List of elements required for the definition</a:t>
            </a:r>
          </a:p>
          <a:p>
            <a:r>
              <a:rPr lang="en-GB" sz="2100" dirty="0">
                <a:solidFill>
                  <a:schemeClr val="accent4">
                    <a:lumMod val="20000"/>
                    <a:lumOff val="80000"/>
                  </a:schemeClr>
                </a:solidFill>
              </a:rPr>
              <a:t>Nordic definition in full in lieu of case study</a:t>
            </a:r>
          </a:p>
          <a:p>
            <a:r>
              <a:rPr lang="en-GB" sz="2100" dirty="0">
                <a:solidFill>
                  <a:schemeClr val="accent4">
                    <a:lumMod val="20000"/>
                    <a:lumOff val="80000"/>
                  </a:schemeClr>
                </a:solidFill>
              </a:rPr>
              <a:t>Recommendations for governments, NGOs / OPDs, donors, and research centres</a:t>
            </a:r>
          </a:p>
        </p:txBody>
      </p:sp>
    </p:spTree>
    <p:extLst>
      <p:ext uri="{BB962C8B-B14F-4D97-AF65-F5344CB8AC3E}">
        <p14:creationId xmlns:p14="http://schemas.microsoft.com/office/powerpoint/2010/main" val="2474060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D100F-FC66-E65D-2171-121BF97D0E98}"/>
              </a:ext>
            </a:extLst>
          </p:cNvPr>
          <p:cNvSpPr>
            <a:spLocks noGrp="1"/>
          </p:cNvSpPr>
          <p:nvPr>
            <p:ph type="title"/>
          </p:nvPr>
        </p:nvSpPr>
        <p:spPr>
          <a:xfrm>
            <a:off x="1429565" y="974036"/>
            <a:ext cx="4827799" cy="1034217"/>
          </a:xfrm>
        </p:spPr>
        <p:txBody>
          <a:bodyPr>
            <a:noAutofit/>
          </a:bodyPr>
          <a:lstStyle/>
          <a:p>
            <a:r>
              <a:rPr lang="en-GB" sz="3600" b="1" dirty="0">
                <a:solidFill>
                  <a:schemeClr val="accent4">
                    <a:lumMod val="40000"/>
                    <a:lumOff val="60000"/>
                  </a:schemeClr>
                </a:solidFill>
              </a:rPr>
              <a:t>Diversity of Persons with DeafBlindness</a:t>
            </a:r>
          </a:p>
        </p:txBody>
      </p:sp>
      <p:sp>
        <p:nvSpPr>
          <p:cNvPr id="3" name="Content Placeholder 2">
            <a:extLst>
              <a:ext uri="{FF2B5EF4-FFF2-40B4-BE49-F238E27FC236}">
                <a16:creationId xmlns:a16="http://schemas.microsoft.com/office/drawing/2014/main" id="{422D1E95-A70B-D028-7121-3445DEEEB044}"/>
              </a:ext>
            </a:extLst>
          </p:cNvPr>
          <p:cNvSpPr>
            <a:spLocks noGrp="1"/>
          </p:cNvSpPr>
          <p:nvPr>
            <p:ph idx="1"/>
          </p:nvPr>
        </p:nvSpPr>
        <p:spPr>
          <a:xfrm>
            <a:off x="1429565" y="2429839"/>
            <a:ext cx="5786243" cy="4637711"/>
          </a:xfrm>
        </p:spPr>
        <p:txBody>
          <a:bodyPr>
            <a:noAutofit/>
          </a:bodyPr>
          <a:lstStyle/>
          <a:p>
            <a:r>
              <a:rPr lang="en-GB" dirty="0">
                <a:solidFill>
                  <a:schemeClr val="accent4">
                    <a:lumMod val="20000"/>
                    <a:lumOff val="80000"/>
                  </a:schemeClr>
                </a:solidFill>
              </a:rPr>
              <a:t>Definition of deafblindness</a:t>
            </a:r>
          </a:p>
          <a:p>
            <a:r>
              <a:rPr lang="en-GB" dirty="0">
                <a:solidFill>
                  <a:schemeClr val="accent4">
                    <a:lumMod val="20000"/>
                    <a:lumOff val="80000"/>
                  </a:schemeClr>
                </a:solidFill>
              </a:rPr>
              <a:t>Pre-lingual and post-lingual</a:t>
            </a:r>
          </a:p>
          <a:p>
            <a:r>
              <a:rPr lang="en-GB" dirty="0">
                <a:solidFill>
                  <a:schemeClr val="accent4">
                    <a:lumMod val="20000"/>
                    <a:lumOff val="80000"/>
                  </a:schemeClr>
                </a:solidFill>
              </a:rPr>
              <a:t>Main common barriers:</a:t>
            </a:r>
          </a:p>
          <a:p>
            <a:pPr lvl="2">
              <a:buFont typeface="Wingdings" pitchFamily="2" charset="2"/>
              <a:buChar char="v"/>
            </a:pPr>
            <a:r>
              <a:rPr lang="en-GB" sz="2800" dirty="0">
                <a:solidFill>
                  <a:schemeClr val="accent4">
                    <a:lumMod val="20000"/>
                    <a:lumOff val="80000"/>
                  </a:schemeClr>
                </a:solidFill>
              </a:rPr>
              <a:t> Communication</a:t>
            </a:r>
          </a:p>
          <a:p>
            <a:pPr lvl="2">
              <a:buFont typeface="Wingdings" pitchFamily="2" charset="2"/>
              <a:buChar char="v"/>
            </a:pPr>
            <a:r>
              <a:rPr lang="en-GB" sz="2800" dirty="0">
                <a:solidFill>
                  <a:schemeClr val="accent4">
                    <a:lumMod val="20000"/>
                    <a:lumOff val="80000"/>
                  </a:schemeClr>
                </a:solidFill>
              </a:rPr>
              <a:t> Orientation &amp; mobility</a:t>
            </a:r>
          </a:p>
          <a:p>
            <a:pPr lvl="2">
              <a:buFont typeface="Wingdings" pitchFamily="2" charset="2"/>
              <a:buChar char="v"/>
            </a:pPr>
            <a:r>
              <a:rPr lang="en-GB" sz="2800" dirty="0">
                <a:solidFill>
                  <a:schemeClr val="accent4">
                    <a:lumMod val="20000"/>
                    <a:lumOff val="80000"/>
                  </a:schemeClr>
                </a:solidFill>
              </a:rPr>
              <a:t> Description</a:t>
            </a:r>
          </a:p>
        </p:txBody>
      </p:sp>
    </p:spTree>
    <p:extLst>
      <p:ext uri="{BB962C8B-B14F-4D97-AF65-F5344CB8AC3E}">
        <p14:creationId xmlns:p14="http://schemas.microsoft.com/office/powerpoint/2010/main" val="3437707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6A5D1-2209-254D-808A-E414C64FEDC1}"/>
              </a:ext>
            </a:extLst>
          </p:cNvPr>
          <p:cNvSpPr>
            <a:spLocks noGrp="1"/>
          </p:cNvSpPr>
          <p:nvPr>
            <p:ph type="title"/>
          </p:nvPr>
        </p:nvSpPr>
        <p:spPr/>
        <p:txBody>
          <a:bodyPr>
            <a:normAutofit/>
          </a:bodyPr>
          <a:lstStyle/>
          <a:p>
            <a:r>
              <a:rPr lang="en-GB" sz="3600" b="1" dirty="0">
                <a:solidFill>
                  <a:schemeClr val="accent4">
                    <a:lumMod val="40000"/>
                    <a:lumOff val="60000"/>
                  </a:schemeClr>
                </a:solidFill>
              </a:rPr>
              <a:t>Prevalence</a:t>
            </a:r>
          </a:p>
        </p:txBody>
      </p:sp>
      <p:sp>
        <p:nvSpPr>
          <p:cNvPr id="3" name="Content Placeholder 2">
            <a:extLst>
              <a:ext uri="{FF2B5EF4-FFF2-40B4-BE49-F238E27FC236}">
                <a16:creationId xmlns:a16="http://schemas.microsoft.com/office/drawing/2014/main" id="{07F4503B-8753-B7CF-C083-344F929C5C06}"/>
              </a:ext>
            </a:extLst>
          </p:cNvPr>
          <p:cNvSpPr>
            <a:spLocks noGrp="1"/>
          </p:cNvSpPr>
          <p:nvPr>
            <p:ph idx="1"/>
          </p:nvPr>
        </p:nvSpPr>
        <p:spPr>
          <a:xfrm>
            <a:off x="1104900" y="2310454"/>
            <a:ext cx="8535555" cy="4547546"/>
          </a:xfrm>
        </p:spPr>
        <p:txBody>
          <a:bodyPr>
            <a:noAutofit/>
          </a:bodyPr>
          <a:lstStyle/>
          <a:p>
            <a:r>
              <a:rPr lang="en-GB" dirty="0">
                <a:solidFill>
                  <a:schemeClr val="accent4">
                    <a:lumMod val="20000"/>
                    <a:lumOff val="80000"/>
                  </a:schemeClr>
                </a:solidFill>
              </a:rPr>
              <a:t>Quantitative research conducted by International Centre on Evidence and Disability</a:t>
            </a:r>
          </a:p>
          <a:p>
            <a:r>
              <a:rPr lang="en-GB" dirty="0">
                <a:solidFill>
                  <a:schemeClr val="accent4">
                    <a:lumMod val="20000"/>
                    <a:lumOff val="80000"/>
                  </a:schemeClr>
                </a:solidFill>
              </a:rPr>
              <a:t>Used the same methods for prevalence data for the 1</a:t>
            </a:r>
            <a:r>
              <a:rPr lang="en-GB" baseline="30000" dirty="0">
                <a:solidFill>
                  <a:schemeClr val="accent4">
                    <a:lumMod val="20000"/>
                    <a:lumOff val="80000"/>
                  </a:schemeClr>
                </a:solidFill>
              </a:rPr>
              <a:t>st</a:t>
            </a:r>
            <a:r>
              <a:rPr lang="en-GB" dirty="0">
                <a:solidFill>
                  <a:schemeClr val="accent4">
                    <a:lumMod val="20000"/>
                    <a:lumOff val="80000"/>
                  </a:schemeClr>
                </a:solidFill>
              </a:rPr>
              <a:t> global report</a:t>
            </a:r>
          </a:p>
          <a:p>
            <a:r>
              <a:rPr lang="en-GB" dirty="0">
                <a:solidFill>
                  <a:schemeClr val="accent4">
                    <a:lumMod val="20000"/>
                    <a:lumOff val="80000"/>
                  </a:schemeClr>
                </a:solidFill>
              </a:rPr>
              <a:t>New source: UNICEF’s Multiple Cluster Indicator Surveys (MICS) that recently incorporated the Washington Group-UNICEF Modules for Child Functioning for children aged 2-17 years</a:t>
            </a:r>
          </a:p>
        </p:txBody>
      </p:sp>
    </p:spTree>
    <p:extLst>
      <p:ext uri="{BB962C8B-B14F-4D97-AF65-F5344CB8AC3E}">
        <p14:creationId xmlns:p14="http://schemas.microsoft.com/office/powerpoint/2010/main" val="4293229624"/>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6A5D1-2209-254D-808A-E414C64FEDC1}"/>
              </a:ext>
            </a:extLst>
          </p:cNvPr>
          <p:cNvSpPr>
            <a:spLocks noGrp="1"/>
          </p:cNvSpPr>
          <p:nvPr>
            <p:ph type="title"/>
          </p:nvPr>
        </p:nvSpPr>
        <p:spPr/>
        <p:txBody>
          <a:bodyPr>
            <a:normAutofit/>
          </a:bodyPr>
          <a:lstStyle/>
          <a:p>
            <a:r>
              <a:rPr lang="en-GB" sz="3600" b="1" dirty="0">
                <a:solidFill>
                  <a:schemeClr val="accent4">
                    <a:lumMod val="40000"/>
                    <a:lumOff val="60000"/>
                  </a:schemeClr>
                </a:solidFill>
              </a:rPr>
              <a:t>Prevalence</a:t>
            </a:r>
          </a:p>
        </p:txBody>
      </p:sp>
      <p:sp>
        <p:nvSpPr>
          <p:cNvPr id="3" name="Content Placeholder 2">
            <a:extLst>
              <a:ext uri="{FF2B5EF4-FFF2-40B4-BE49-F238E27FC236}">
                <a16:creationId xmlns:a16="http://schemas.microsoft.com/office/drawing/2014/main" id="{07F4503B-8753-B7CF-C083-344F929C5C06}"/>
              </a:ext>
            </a:extLst>
          </p:cNvPr>
          <p:cNvSpPr>
            <a:spLocks noGrp="1"/>
          </p:cNvSpPr>
          <p:nvPr>
            <p:ph idx="1"/>
          </p:nvPr>
        </p:nvSpPr>
        <p:spPr>
          <a:xfrm>
            <a:off x="1429566" y="2452934"/>
            <a:ext cx="8896848" cy="4405066"/>
          </a:xfrm>
        </p:spPr>
        <p:txBody>
          <a:bodyPr>
            <a:normAutofit/>
          </a:bodyPr>
          <a:lstStyle/>
          <a:p>
            <a:pPr marL="0" indent="0">
              <a:buNone/>
            </a:pPr>
            <a:r>
              <a:rPr lang="en-GB" b="1" dirty="0">
                <a:solidFill>
                  <a:schemeClr val="accent4">
                    <a:lumMod val="20000"/>
                    <a:lumOff val="80000"/>
                  </a:schemeClr>
                </a:solidFill>
              </a:rPr>
              <a:t>Quantitative findings - </a:t>
            </a:r>
          </a:p>
          <a:p>
            <a:r>
              <a:rPr lang="en-GB" dirty="0">
                <a:solidFill>
                  <a:schemeClr val="accent4">
                    <a:lumMod val="20000"/>
                    <a:lumOff val="80000"/>
                  </a:schemeClr>
                </a:solidFill>
              </a:rPr>
              <a:t>1</a:t>
            </a:r>
            <a:r>
              <a:rPr lang="en-GB" baseline="30000" dirty="0">
                <a:solidFill>
                  <a:schemeClr val="accent4">
                    <a:lumMod val="20000"/>
                    <a:lumOff val="80000"/>
                  </a:schemeClr>
                </a:solidFill>
              </a:rPr>
              <a:t>st</a:t>
            </a:r>
            <a:r>
              <a:rPr lang="en-GB" dirty="0">
                <a:solidFill>
                  <a:schemeClr val="accent4">
                    <a:lumMod val="20000"/>
                    <a:lumOff val="80000"/>
                  </a:schemeClr>
                </a:solidFill>
              </a:rPr>
              <a:t> report – between 0.2% - 2.1% of the population has severe deafblindness, estimating 0.1% of the population aged 40 years and under, rising to 6% of the population aged 75 and older</a:t>
            </a:r>
          </a:p>
          <a:p>
            <a:r>
              <a:rPr lang="en-GB" dirty="0">
                <a:solidFill>
                  <a:schemeClr val="accent4">
                    <a:lumMod val="20000"/>
                    <a:lumOff val="80000"/>
                  </a:schemeClr>
                </a:solidFill>
              </a:rPr>
              <a:t>2</a:t>
            </a:r>
            <a:r>
              <a:rPr lang="en-GB" baseline="30000" dirty="0">
                <a:solidFill>
                  <a:schemeClr val="accent4">
                    <a:lumMod val="20000"/>
                    <a:lumOff val="80000"/>
                  </a:schemeClr>
                </a:solidFill>
              </a:rPr>
              <a:t>nd</a:t>
            </a:r>
            <a:r>
              <a:rPr lang="en-GB" dirty="0">
                <a:solidFill>
                  <a:schemeClr val="accent4">
                    <a:lumMod val="20000"/>
                    <a:lumOff val="80000"/>
                  </a:schemeClr>
                </a:solidFill>
              </a:rPr>
              <a:t> report – 0.05% of children aged 2-17 or 5 out of 10,000 have severe deafblindness; .14% or 14 out of 10,000 have moderate deafblindness; .7% or 70 out of 10,000 have mild deafblindness, </a:t>
            </a:r>
            <a:r>
              <a:rPr lang="en-GB" b="1" dirty="0">
                <a:solidFill>
                  <a:schemeClr val="accent4">
                    <a:lumMod val="20000"/>
                    <a:lumOff val="80000"/>
                  </a:schemeClr>
                </a:solidFill>
              </a:rPr>
              <a:t>totalling just over 1.8 million children in 36 countries</a:t>
            </a:r>
          </a:p>
        </p:txBody>
      </p:sp>
      <p:cxnSp>
        <p:nvCxnSpPr>
          <p:cNvPr id="5" name="Straight Connector 4">
            <a:extLst>
              <a:ext uri="{FF2B5EF4-FFF2-40B4-BE49-F238E27FC236}">
                <a16:creationId xmlns:a16="http://schemas.microsoft.com/office/drawing/2014/main" id="{15C95381-D007-8A87-6511-C0B7C871EE3D}"/>
              </a:ext>
            </a:extLst>
          </p:cNvPr>
          <p:cNvCxnSpPr/>
          <p:nvPr/>
        </p:nvCxnSpPr>
        <p:spPr>
          <a:xfrm>
            <a:off x="1429566" y="2112579"/>
            <a:ext cx="1171744"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191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6A5D1-2209-254D-808A-E414C64FEDC1}"/>
              </a:ext>
            </a:extLst>
          </p:cNvPr>
          <p:cNvSpPr>
            <a:spLocks noGrp="1"/>
          </p:cNvSpPr>
          <p:nvPr>
            <p:ph type="title"/>
          </p:nvPr>
        </p:nvSpPr>
        <p:spPr/>
        <p:txBody>
          <a:bodyPr>
            <a:normAutofit/>
          </a:bodyPr>
          <a:lstStyle/>
          <a:p>
            <a:r>
              <a:rPr lang="en-GB" sz="3600" b="1" dirty="0">
                <a:solidFill>
                  <a:schemeClr val="accent4">
                    <a:lumMod val="40000"/>
                    <a:lumOff val="60000"/>
                  </a:schemeClr>
                </a:solidFill>
              </a:rPr>
              <a:t>Prevalence</a:t>
            </a:r>
          </a:p>
        </p:txBody>
      </p:sp>
      <p:sp>
        <p:nvSpPr>
          <p:cNvPr id="3" name="Content Placeholder 2">
            <a:extLst>
              <a:ext uri="{FF2B5EF4-FFF2-40B4-BE49-F238E27FC236}">
                <a16:creationId xmlns:a16="http://schemas.microsoft.com/office/drawing/2014/main" id="{07F4503B-8753-B7CF-C083-344F929C5C06}"/>
              </a:ext>
            </a:extLst>
          </p:cNvPr>
          <p:cNvSpPr>
            <a:spLocks noGrp="1"/>
          </p:cNvSpPr>
          <p:nvPr>
            <p:ph idx="1"/>
          </p:nvPr>
        </p:nvSpPr>
        <p:spPr>
          <a:xfrm>
            <a:off x="1429566" y="2538248"/>
            <a:ext cx="9811248" cy="3846786"/>
          </a:xfrm>
        </p:spPr>
        <p:txBody>
          <a:bodyPr>
            <a:noAutofit/>
          </a:bodyPr>
          <a:lstStyle/>
          <a:p>
            <a:r>
              <a:rPr lang="en-GB" b="1" dirty="0">
                <a:solidFill>
                  <a:schemeClr val="accent4">
                    <a:lumMod val="20000"/>
                    <a:lumOff val="80000"/>
                  </a:schemeClr>
                </a:solidFill>
              </a:rPr>
              <a:t>Severe – </a:t>
            </a:r>
            <a:r>
              <a:rPr lang="en-GB" dirty="0">
                <a:solidFill>
                  <a:schemeClr val="accent4">
                    <a:lumMod val="20000"/>
                    <a:lumOff val="80000"/>
                  </a:schemeClr>
                </a:solidFill>
              </a:rPr>
              <a:t>Response of ‘ a lot of difficulty’ or ‘cannot do’ to both vision and hearing questions</a:t>
            </a:r>
          </a:p>
          <a:p>
            <a:r>
              <a:rPr lang="en-GB" b="1" dirty="0">
                <a:solidFill>
                  <a:schemeClr val="accent4">
                    <a:lumMod val="20000"/>
                    <a:lumOff val="80000"/>
                  </a:schemeClr>
                </a:solidFill>
              </a:rPr>
              <a:t>Moderate – </a:t>
            </a:r>
            <a:r>
              <a:rPr lang="en-GB" dirty="0">
                <a:solidFill>
                  <a:schemeClr val="accent4">
                    <a:lumMod val="20000"/>
                    <a:lumOff val="80000"/>
                  </a:schemeClr>
                </a:solidFill>
              </a:rPr>
              <a:t>Response of ‘a lot of difficulty’ or ’cannot do in either vision or hearing questions at least ‘some difficulty’ in the other domain</a:t>
            </a:r>
          </a:p>
          <a:p>
            <a:r>
              <a:rPr lang="en-GB" b="1" dirty="0">
                <a:solidFill>
                  <a:schemeClr val="accent4">
                    <a:lumMod val="20000"/>
                    <a:lumOff val="80000"/>
                  </a:schemeClr>
                </a:solidFill>
              </a:rPr>
              <a:t>Mild – </a:t>
            </a:r>
            <a:r>
              <a:rPr lang="en-GB" dirty="0">
                <a:solidFill>
                  <a:schemeClr val="accent4">
                    <a:lumMod val="20000"/>
                    <a:lumOff val="80000"/>
                  </a:schemeClr>
                </a:solidFill>
              </a:rPr>
              <a:t>Response at least ‘some difficulty’ in both vision and hearing questions</a:t>
            </a:r>
          </a:p>
        </p:txBody>
      </p:sp>
    </p:spTree>
    <p:extLst>
      <p:ext uri="{BB962C8B-B14F-4D97-AF65-F5344CB8AC3E}">
        <p14:creationId xmlns:p14="http://schemas.microsoft.com/office/powerpoint/2010/main" val="419635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6E55-01E5-DF64-689B-3F160142A08D}"/>
              </a:ext>
            </a:extLst>
          </p:cNvPr>
          <p:cNvSpPr>
            <a:spLocks noGrp="1"/>
          </p:cNvSpPr>
          <p:nvPr>
            <p:ph type="title"/>
          </p:nvPr>
        </p:nvSpPr>
        <p:spPr/>
        <p:txBody>
          <a:bodyPr>
            <a:normAutofit/>
          </a:bodyPr>
          <a:lstStyle/>
          <a:p>
            <a:r>
              <a:rPr lang="en-GB" sz="3600" b="1" dirty="0">
                <a:solidFill>
                  <a:schemeClr val="accent4">
                    <a:lumMod val="40000"/>
                    <a:lumOff val="60000"/>
                  </a:schemeClr>
                </a:solidFill>
              </a:rPr>
              <a:t>Conclusions of the Report</a:t>
            </a:r>
          </a:p>
        </p:txBody>
      </p:sp>
      <p:sp>
        <p:nvSpPr>
          <p:cNvPr id="3" name="Content Placeholder 2">
            <a:extLst>
              <a:ext uri="{FF2B5EF4-FFF2-40B4-BE49-F238E27FC236}">
                <a16:creationId xmlns:a16="http://schemas.microsoft.com/office/drawing/2014/main" id="{D930E8BB-D31B-57A8-7EF3-2B4EC3CA0D09}"/>
              </a:ext>
            </a:extLst>
          </p:cNvPr>
          <p:cNvSpPr>
            <a:spLocks noGrp="1"/>
          </p:cNvSpPr>
          <p:nvPr>
            <p:ph idx="1"/>
          </p:nvPr>
        </p:nvSpPr>
        <p:spPr/>
        <p:txBody>
          <a:bodyPr>
            <a:normAutofit fontScale="92500" lnSpcReduction="10000"/>
          </a:bodyPr>
          <a:lstStyle/>
          <a:p>
            <a:pPr marL="0" indent="0">
              <a:buNone/>
            </a:pPr>
            <a:r>
              <a:rPr lang="en-GB" dirty="0">
                <a:solidFill>
                  <a:schemeClr val="accent4">
                    <a:lumMod val="20000"/>
                    <a:lumOff val="80000"/>
                  </a:schemeClr>
                </a:solidFill>
              </a:rPr>
              <a:t>OVERARCHING CONCLUSIONS:</a:t>
            </a:r>
          </a:p>
          <a:p>
            <a:r>
              <a:rPr lang="en-GB" dirty="0">
                <a:solidFill>
                  <a:schemeClr val="accent4">
                    <a:lumMod val="20000"/>
                    <a:lumOff val="80000"/>
                  </a:schemeClr>
                </a:solidFill>
              </a:rPr>
              <a:t>There is increased awareness of the situation of Persons with DeafBlindness, but governments, NGOs, OPDs, &amp; others must develop firm grasp of concrete measures &amp; interventions that work for Persons with DeafBlindness</a:t>
            </a:r>
          </a:p>
          <a:p>
            <a:r>
              <a:rPr lang="en-GB" dirty="0">
                <a:solidFill>
                  <a:schemeClr val="accent4">
                    <a:lumMod val="20000"/>
                    <a:lumOff val="80000"/>
                  </a:schemeClr>
                </a:solidFill>
              </a:rPr>
              <a:t>Key barriers for inclusion include stigma, misperceptions about capabilities, lack of access to interpreter-guides or accessible information, low incidence rates, high support needs, complexity of interventions, lack of technical understanding &amp; resources, &amp; isolation of Persons with DeafBlindness</a:t>
            </a:r>
          </a:p>
          <a:p>
            <a:r>
              <a:rPr lang="en-GB" dirty="0">
                <a:solidFill>
                  <a:schemeClr val="accent4">
                    <a:lumMod val="20000"/>
                    <a:lumOff val="80000"/>
                  </a:schemeClr>
                </a:solidFill>
              </a:rPr>
              <a:t>Report aims to improve the position of Persons with DeafBlindness within the disability movement &amp; within broader mainstream services</a:t>
            </a:r>
          </a:p>
        </p:txBody>
      </p:sp>
    </p:spTree>
    <p:extLst>
      <p:ext uri="{BB962C8B-B14F-4D97-AF65-F5344CB8AC3E}">
        <p14:creationId xmlns:p14="http://schemas.microsoft.com/office/powerpoint/2010/main" val="4015543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6E55-01E5-DF64-689B-3F160142A08D}"/>
              </a:ext>
            </a:extLst>
          </p:cNvPr>
          <p:cNvSpPr>
            <a:spLocks noGrp="1"/>
          </p:cNvSpPr>
          <p:nvPr>
            <p:ph type="title"/>
          </p:nvPr>
        </p:nvSpPr>
        <p:spPr>
          <a:solidFill>
            <a:schemeClr val="accent1">
              <a:lumMod val="75000"/>
            </a:schemeClr>
          </a:solidFill>
        </p:spPr>
        <p:txBody>
          <a:bodyPr>
            <a:normAutofit/>
          </a:bodyPr>
          <a:lstStyle/>
          <a:p>
            <a:r>
              <a:rPr lang="en-GB" sz="3600" b="1" dirty="0">
                <a:solidFill>
                  <a:schemeClr val="accent4">
                    <a:lumMod val="40000"/>
                    <a:lumOff val="60000"/>
                  </a:schemeClr>
                </a:solidFill>
              </a:rPr>
              <a:t>Conclusions of the Report</a:t>
            </a:r>
          </a:p>
        </p:txBody>
      </p:sp>
      <p:sp>
        <p:nvSpPr>
          <p:cNvPr id="3" name="Content Placeholder 2">
            <a:extLst>
              <a:ext uri="{FF2B5EF4-FFF2-40B4-BE49-F238E27FC236}">
                <a16:creationId xmlns:a16="http://schemas.microsoft.com/office/drawing/2014/main" id="{D930E8BB-D31B-57A8-7EF3-2B4EC3CA0D09}"/>
              </a:ext>
            </a:extLst>
          </p:cNvPr>
          <p:cNvSpPr>
            <a:spLocks noGrp="1"/>
          </p:cNvSpPr>
          <p:nvPr>
            <p:ph idx="1"/>
          </p:nvPr>
        </p:nvSpPr>
        <p:spPr>
          <a:xfrm>
            <a:off x="1429565" y="2285999"/>
            <a:ext cx="9780301" cy="4047067"/>
          </a:xfrm>
        </p:spPr>
        <p:txBody>
          <a:bodyPr>
            <a:normAutofit fontScale="92500" lnSpcReduction="20000"/>
          </a:bodyPr>
          <a:lstStyle/>
          <a:p>
            <a:pPr marL="0" indent="0">
              <a:buNone/>
            </a:pPr>
            <a:r>
              <a:rPr lang="en-GB" dirty="0">
                <a:solidFill>
                  <a:schemeClr val="accent4">
                    <a:lumMod val="20000"/>
                    <a:lumOff val="80000"/>
                  </a:schemeClr>
                </a:solidFill>
              </a:rPr>
              <a:t>OVERARCHING CONCLUSIONS:</a:t>
            </a:r>
          </a:p>
          <a:p>
            <a:r>
              <a:rPr lang="en-GB" dirty="0">
                <a:solidFill>
                  <a:schemeClr val="accent4">
                    <a:lumMod val="20000"/>
                    <a:lumOff val="80000"/>
                  </a:schemeClr>
                </a:solidFill>
              </a:rPr>
              <a:t>Systematic review of the preconditions for disability inclusion are key to ensuring mainstream services include Persons with DeafBlindness</a:t>
            </a:r>
          </a:p>
          <a:p>
            <a:r>
              <a:rPr lang="en-GB" dirty="0">
                <a:solidFill>
                  <a:schemeClr val="accent4">
                    <a:lumMod val="20000"/>
                    <a:lumOff val="80000"/>
                  </a:schemeClr>
                </a:solidFill>
              </a:rPr>
              <a:t>Call for a global mechanism to address systematic gaps to live assistance, including interpreter-guides, in solidarity with other groups of Persons with Disabilities could generate momentum that Persons with DeafBlindness cannot achieve on their own</a:t>
            </a:r>
          </a:p>
          <a:p>
            <a:r>
              <a:rPr lang="en-GB" dirty="0">
                <a:solidFill>
                  <a:schemeClr val="accent4">
                    <a:lumMod val="20000"/>
                    <a:lumOff val="80000"/>
                  </a:schemeClr>
                </a:solidFill>
              </a:rPr>
              <a:t>Overlapping nature of preconditions, e.g., interpreter-guide services are hard to use if rehabilitation services are not in place</a:t>
            </a:r>
          </a:p>
          <a:p>
            <a:r>
              <a:rPr lang="en-GB" dirty="0">
                <a:solidFill>
                  <a:schemeClr val="accent4">
                    <a:lumMod val="20000"/>
                    <a:lumOff val="80000"/>
                  </a:schemeClr>
                </a:solidFill>
              </a:rPr>
              <a:t>A long way to go, but start with pilot programmes that address the preconditions &amp; combine with good practices for mainstream services</a:t>
            </a:r>
          </a:p>
        </p:txBody>
      </p:sp>
    </p:spTree>
    <p:extLst>
      <p:ext uri="{BB962C8B-B14F-4D97-AF65-F5344CB8AC3E}">
        <p14:creationId xmlns:p14="http://schemas.microsoft.com/office/powerpoint/2010/main" val="3363037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6E55-01E5-DF64-689B-3F160142A08D}"/>
              </a:ext>
            </a:extLst>
          </p:cNvPr>
          <p:cNvSpPr>
            <a:spLocks noGrp="1"/>
          </p:cNvSpPr>
          <p:nvPr>
            <p:ph type="title"/>
          </p:nvPr>
        </p:nvSpPr>
        <p:spPr>
          <a:xfrm>
            <a:off x="1476783" y="762000"/>
            <a:ext cx="9238434" cy="889592"/>
          </a:xfrm>
        </p:spPr>
        <p:txBody>
          <a:bodyPr>
            <a:normAutofit/>
          </a:bodyPr>
          <a:lstStyle/>
          <a:p>
            <a:r>
              <a:rPr lang="en-GB" sz="3600" b="1" dirty="0">
                <a:solidFill>
                  <a:schemeClr val="accent4">
                    <a:lumMod val="40000"/>
                    <a:lumOff val="60000"/>
                  </a:schemeClr>
                </a:solidFill>
              </a:rPr>
              <a:t>Conclusions of the Report</a:t>
            </a:r>
          </a:p>
        </p:txBody>
      </p:sp>
      <p:sp>
        <p:nvSpPr>
          <p:cNvPr id="3" name="Content Placeholder 2">
            <a:extLst>
              <a:ext uri="{FF2B5EF4-FFF2-40B4-BE49-F238E27FC236}">
                <a16:creationId xmlns:a16="http://schemas.microsoft.com/office/drawing/2014/main" id="{D930E8BB-D31B-57A8-7EF3-2B4EC3CA0D09}"/>
              </a:ext>
            </a:extLst>
          </p:cNvPr>
          <p:cNvSpPr>
            <a:spLocks noGrp="1"/>
          </p:cNvSpPr>
          <p:nvPr>
            <p:ph sz="half" idx="1"/>
          </p:nvPr>
        </p:nvSpPr>
        <p:spPr>
          <a:xfrm>
            <a:off x="933450" y="1638686"/>
            <a:ext cx="9781767" cy="5005917"/>
          </a:xfrm>
          <a:solidFill>
            <a:schemeClr val="accent1">
              <a:lumMod val="75000"/>
            </a:schemeClr>
          </a:solidFill>
          <a:ln>
            <a:solidFill>
              <a:schemeClr val="bg1"/>
            </a:solidFill>
          </a:ln>
        </p:spPr>
        <p:txBody>
          <a:bodyPr>
            <a:normAutofit/>
          </a:bodyPr>
          <a:lstStyle/>
          <a:p>
            <a:pPr marL="0" indent="0">
              <a:buNone/>
            </a:pPr>
            <a:r>
              <a:rPr lang="en-GB" b="1" dirty="0">
                <a:solidFill>
                  <a:schemeClr val="accent4">
                    <a:lumMod val="20000"/>
                    <a:lumOff val="80000"/>
                  </a:schemeClr>
                </a:solidFill>
              </a:rPr>
              <a:t>1</a:t>
            </a:r>
            <a:r>
              <a:rPr lang="en-GB" b="1" baseline="30000" dirty="0">
                <a:solidFill>
                  <a:schemeClr val="accent4">
                    <a:lumMod val="20000"/>
                    <a:lumOff val="80000"/>
                  </a:schemeClr>
                </a:solidFill>
              </a:rPr>
              <a:t>st</a:t>
            </a:r>
            <a:r>
              <a:rPr lang="en-GB" b="1" dirty="0">
                <a:solidFill>
                  <a:schemeClr val="accent4">
                    <a:lumMod val="20000"/>
                    <a:lumOff val="80000"/>
                  </a:schemeClr>
                </a:solidFill>
              </a:rPr>
              <a:t> GLOBAL REPORT URGENT PRIORITIES</a:t>
            </a:r>
            <a:r>
              <a:rPr lang="en-GB" dirty="0">
                <a:solidFill>
                  <a:schemeClr val="accent4">
                    <a:lumMod val="20000"/>
                    <a:lumOff val="80000"/>
                  </a:schemeClr>
                </a:solidFill>
              </a:rPr>
              <a:t>:</a:t>
            </a:r>
          </a:p>
          <a:p>
            <a:pPr marL="342900" indent="-342900">
              <a:buFont typeface="+mj-lt"/>
              <a:buAutoNum type="arabicPeriod"/>
            </a:pPr>
            <a:r>
              <a:rPr lang="en-GB" dirty="0">
                <a:solidFill>
                  <a:schemeClr val="accent4">
                    <a:lumMod val="20000"/>
                    <a:lumOff val="80000"/>
                  </a:schemeClr>
                </a:solidFill>
              </a:rPr>
              <a:t>Lack of universal &amp; national </a:t>
            </a:r>
            <a:r>
              <a:rPr lang="en-GB" b="1" dirty="0">
                <a:solidFill>
                  <a:schemeClr val="accent4">
                    <a:lumMod val="20000"/>
                    <a:lumOff val="80000"/>
                  </a:schemeClr>
                </a:solidFill>
              </a:rPr>
              <a:t>recognition of DeafBlindness </a:t>
            </a:r>
            <a:r>
              <a:rPr lang="en-GB" dirty="0">
                <a:solidFill>
                  <a:schemeClr val="accent4">
                    <a:lumMod val="20000"/>
                    <a:lumOff val="80000"/>
                  </a:schemeClr>
                </a:solidFill>
              </a:rPr>
              <a:t>as a distinct disability in law and practice</a:t>
            </a:r>
          </a:p>
          <a:p>
            <a:pPr marL="342900" indent="-342900">
              <a:buFont typeface="+mj-lt"/>
              <a:buAutoNum type="arabicPeriod"/>
            </a:pPr>
            <a:r>
              <a:rPr lang="en-GB" dirty="0">
                <a:solidFill>
                  <a:schemeClr val="accent4">
                    <a:lumMod val="20000"/>
                    <a:lumOff val="80000"/>
                  </a:schemeClr>
                </a:solidFill>
              </a:rPr>
              <a:t>Lack of </a:t>
            </a:r>
            <a:r>
              <a:rPr lang="en-GB" b="1" dirty="0">
                <a:solidFill>
                  <a:schemeClr val="accent4">
                    <a:lumMod val="20000"/>
                    <a:lumOff val="80000"/>
                  </a:schemeClr>
                </a:solidFill>
              </a:rPr>
              <a:t>required support and DeafBlind interpretation services</a:t>
            </a:r>
            <a:r>
              <a:rPr lang="en-GB" dirty="0">
                <a:solidFill>
                  <a:schemeClr val="accent4">
                    <a:lumMod val="20000"/>
                    <a:lumOff val="80000"/>
                  </a:schemeClr>
                </a:solidFill>
              </a:rPr>
              <a:t>, in particular interpreter-guides, &amp; adequate public funding to ensure support in education, work, and community life</a:t>
            </a:r>
          </a:p>
          <a:p>
            <a:pPr marL="342900" indent="-342900">
              <a:buFont typeface="+mj-lt"/>
              <a:buAutoNum type="arabicPeriod"/>
            </a:pPr>
            <a:r>
              <a:rPr lang="en-GB" dirty="0">
                <a:solidFill>
                  <a:schemeClr val="accent4">
                    <a:lumMod val="20000"/>
                    <a:lumOff val="80000"/>
                  </a:schemeClr>
                </a:solidFill>
              </a:rPr>
              <a:t>Need for </a:t>
            </a:r>
            <a:r>
              <a:rPr lang="en-GB" b="1" dirty="0">
                <a:solidFill>
                  <a:schemeClr val="accent4">
                    <a:lumMod val="20000"/>
                    <a:lumOff val="80000"/>
                  </a:schemeClr>
                </a:solidFill>
              </a:rPr>
              <a:t>additional research </a:t>
            </a:r>
            <a:r>
              <a:rPr lang="en-GB" dirty="0">
                <a:solidFill>
                  <a:schemeClr val="accent4">
                    <a:lumMod val="20000"/>
                    <a:lumOff val="80000"/>
                  </a:schemeClr>
                </a:solidFill>
              </a:rPr>
              <a:t>on the issues concerning Persons with DeafBlindness, e.g., causes, age of onset, health, participation, well-being, work, education, etc.</a:t>
            </a:r>
          </a:p>
        </p:txBody>
      </p:sp>
    </p:spTree>
    <p:extLst>
      <p:ext uri="{BB962C8B-B14F-4D97-AF65-F5344CB8AC3E}">
        <p14:creationId xmlns:p14="http://schemas.microsoft.com/office/powerpoint/2010/main" val="1315329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16E55-01E5-DF64-689B-3F160142A08D}"/>
              </a:ext>
            </a:extLst>
          </p:cNvPr>
          <p:cNvSpPr>
            <a:spLocks noGrp="1"/>
          </p:cNvSpPr>
          <p:nvPr>
            <p:ph type="title"/>
          </p:nvPr>
        </p:nvSpPr>
        <p:spPr>
          <a:xfrm>
            <a:off x="1476783" y="762000"/>
            <a:ext cx="9238434" cy="889592"/>
          </a:xfrm>
          <a:solidFill>
            <a:schemeClr val="accent1">
              <a:lumMod val="75000"/>
            </a:schemeClr>
          </a:solidFill>
        </p:spPr>
        <p:txBody>
          <a:bodyPr>
            <a:normAutofit/>
          </a:bodyPr>
          <a:lstStyle/>
          <a:p>
            <a:r>
              <a:rPr lang="en-GB" sz="3600" b="1" dirty="0">
                <a:solidFill>
                  <a:schemeClr val="accent4">
                    <a:lumMod val="40000"/>
                    <a:lumOff val="60000"/>
                  </a:schemeClr>
                </a:solidFill>
              </a:rPr>
              <a:t>Conclusions of the Report</a:t>
            </a:r>
          </a:p>
        </p:txBody>
      </p:sp>
      <p:sp>
        <p:nvSpPr>
          <p:cNvPr id="4" name="Content Placeholder 3">
            <a:extLst>
              <a:ext uri="{FF2B5EF4-FFF2-40B4-BE49-F238E27FC236}">
                <a16:creationId xmlns:a16="http://schemas.microsoft.com/office/drawing/2014/main" id="{D62A3D39-DD94-050B-5E11-3F78A9212ED1}"/>
              </a:ext>
            </a:extLst>
          </p:cNvPr>
          <p:cNvSpPr>
            <a:spLocks noGrp="1"/>
          </p:cNvSpPr>
          <p:nvPr>
            <p:ph sz="half" idx="1"/>
          </p:nvPr>
        </p:nvSpPr>
        <p:spPr>
          <a:xfrm>
            <a:off x="688258" y="1631700"/>
            <a:ext cx="10453875" cy="4850809"/>
          </a:xfrm>
          <a:solidFill>
            <a:schemeClr val="accent1">
              <a:lumMod val="75000"/>
            </a:schemeClr>
          </a:solidFill>
          <a:ln>
            <a:solidFill>
              <a:schemeClr val="bg1"/>
            </a:solidFill>
          </a:ln>
        </p:spPr>
        <p:txBody>
          <a:bodyPr>
            <a:normAutofit fontScale="85000" lnSpcReduction="20000"/>
          </a:bodyPr>
          <a:lstStyle/>
          <a:p>
            <a:pPr marL="0" indent="0">
              <a:buNone/>
            </a:pPr>
            <a:r>
              <a:rPr lang="en-GB" b="1" dirty="0">
                <a:solidFill>
                  <a:schemeClr val="accent4">
                    <a:lumMod val="20000"/>
                    <a:lumOff val="80000"/>
                  </a:schemeClr>
                </a:solidFill>
              </a:rPr>
              <a:t>2</a:t>
            </a:r>
            <a:r>
              <a:rPr lang="en-GB" b="1" baseline="30000" dirty="0">
                <a:solidFill>
                  <a:schemeClr val="accent4">
                    <a:lumMod val="20000"/>
                    <a:lumOff val="80000"/>
                  </a:schemeClr>
                </a:solidFill>
              </a:rPr>
              <a:t>nd</a:t>
            </a:r>
            <a:r>
              <a:rPr lang="en-GB" dirty="0">
                <a:solidFill>
                  <a:schemeClr val="accent4">
                    <a:lumMod val="20000"/>
                    <a:lumOff val="80000"/>
                  </a:schemeClr>
                </a:solidFill>
              </a:rPr>
              <a:t> </a:t>
            </a:r>
            <a:r>
              <a:rPr lang="en-GB" b="1" dirty="0">
                <a:solidFill>
                  <a:schemeClr val="accent4">
                    <a:lumMod val="20000"/>
                    <a:lumOff val="80000"/>
                  </a:schemeClr>
                </a:solidFill>
              </a:rPr>
              <a:t>GLOBAL REPORT URGENT PRIORITIES</a:t>
            </a:r>
            <a:r>
              <a:rPr lang="en-GB" dirty="0">
                <a:solidFill>
                  <a:schemeClr val="accent4">
                    <a:lumMod val="20000"/>
                    <a:lumOff val="80000"/>
                  </a:schemeClr>
                </a:solidFill>
              </a:rPr>
              <a:t>:</a:t>
            </a:r>
          </a:p>
          <a:p>
            <a:pPr marL="342900" indent="-342900">
              <a:buFont typeface="+mj-lt"/>
              <a:buAutoNum type="arabicPeriod"/>
            </a:pPr>
            <a:r>
              <a:rPr lang="en-GB" dirty="0">
                <a:solidFill>
                  <a:schemeClr val="accent4">
                    <a:lumMod val="20000"/>
                    <a:lumOff val="80000"/>
                  </a:schemeClr>
                </a:solidFill>
              </a:rPr>
              <a:t>Establish international, national, &amp; sub-national </a:t>
            </a:r>
            <a:r>
              <a:rPr lang="en-GB" b="1" dirty="0">
                <a:solidFill>
                  <a:schemeClr val="accent4">
                    <a:lumMod val="20000"/>
                    <a:lumOff val="80000"/>
                  </a:schemeClr>
                </a:solidFill>
              </a:rPr>
              <a:t>recognition of DeafBlindness </a:t>
            </a:r>
            <a:r>
              <a:rPr lang="en-GB" dirty="0">
                <a:solidFill>
                  <a:schemeClr val="accent4">
                    <a:lumMod val="20000"/>
                    <a:lumOff val="80000"/>
                  </a:schemeClr>
                </a:solidFill>
              </a:rPr>
              <a:t>as a unique &amp; distinct disability with its own challenges, barriers, &amp; support &amp; inclusion requirements</a:t>
            </a:r>
          </a:p>
          <a:p>
            <a:pPr marL="342900" indent="-342900">
              <a:buFont typeface="+mj-lt"/>
              <a:buAutoNum type="arabicPeriod"/>
            </a:pPr>
            <a:r>
              <a:rPr lang="en-GB" dirty="0">
                <a:solidFill>
                  <a:schemeClr val="accent4">
                    <a:lumMod val="20000"/>
                    <a:lumOff val="80000"/>
                  </a:schemeClr>
                </a:solidFill>
              </a:rPr>
              <a:t>Establish a </a:t>
            </a:r>
            <a:r>
              <a:rPr lang="en-GB" b="1" dirty="0">
                <a:solidFill>
                  <a:schemeClr val="accent4">
                    <a:lumMod val="20000"/>
                    <a:lumOff val="80000"/>
                  </a:schemeClr>
                </a:solidFill>
              </a:rPr>
              <a:t>system for informational resources &amp; continuous training on DeafBlindness for essential frontline workers </a:t>
            </a:r>
            <a:r>
              <a:rPr lang="en-GB" dirty="0">
                <a:solidFill>
                  <a:schemeClr val="accent4">
                    <a:lumMod val="20000"/>
                    <a:lumOff val="80000"/>
                  </a:schemeClr>
                </a:solidFill>
              </a:rPr>
              <a:t>to understand how to identify, rehabilitate, educate, &amp; support Persons with DeafBlindness &amp; how to adapt services as good practice models evolve</a:t>
            </a:r>
          </a:p>
          <a:p>
            <a:pPr marL="342900" indent="-342900">
              <a:buFont typeface="+mj-lt"/>
              <a:buAutoNum type="arabicPeriod"/>
            </a:pPr>
            <a:r>
              <a:rPr lang="en-GB" dirty="0">
                <a:solidFill>
                  <a:schemeClr val="accent4">
                    <a:lumMod val="20000"/>
                    <a:lumOff val="80000"/>
                  </a:schemeClr>
                </a:solidFill>
              </a:rPr>
              <a:t>Establish </a:t>
            </a:r>
            <a:r>
              <a:rPr lang="en-GB" b="1" dirty="0">
                <a:solidFill>
                  <a:schemeClr val="accent4">
                    <a:lumMod val="20000"/>
                    <a:lumOff val="80000"/>
                  </a:schemeClr>
                </a:solidFill>
              </a:rPr>
              <a:t>publicly funded live assistance </a:t>
            </a:r>
            <a:r>
              <a:rPr lang="en-GB" dirty="0">
                <a:solidFill>
                  <a:schemeClr val="accent4">
                    <a:lumMod val="20000"/>
                    <a:lumOff val="80000"/>
                  </a:schemeClr>
                </a:solidFill>
              </a:rPr>
              <a:t>for Persons with DeafBlindness as an essential service, in particular trained </a:t>
            </a:r>
            <a:r>
              <a:rPr lang="en-GB" b="1" dirty="0">
                <a:solidFill>
                  <a:schemeClr val="accent4">
                    <a:lumMod val="20000"/>
                    <a:lumOff val="80000"/>
                  </a:schemeClr>
                </a:solidFill>
              </a:rPr>
              <a:t>teaching assistants </a:t>
            </a:r>
            <a:r>
              <a:rPr lang="en-GB" dirty="0">
                <a:solidFill>
                  <a:schemeClr val="accent4">
                    <a:lumMod val="20000"/>
                    <a:lumOff val="80000"/>
                  </a:schemeClr>
                </a:solidFill>
              </a:rPr>
              <a:t>&amp; </a:t>
            </a:r>
            <a:r>
              <a:rPr lang="en-GB" b="1" dirty="0">
                <a:solidFill>
                  <a:schemeClr val="accent4">
                    <a:lumMod val="20000"/>
                    <a:lumOff val="80000"/>
                  </a:schemeClr>
                </a:solidFill>
              </a:rPr>
              <a:t>interpreter-guides</a:t>
            </a:r>
            <a:r>
              <a:rPr lang="en-GB" dirty="0">
                <a:solidFill>
                  <a:schemeClr val="accent4">
                    <a:lumMod val="20000"/>
                    <a:lumOff val="80000"/>
                  </a:schemeClr>
                </a:solidFill>
              </a:rPr>
              <a:t> for all Persons with DeafBlindness that require it</a:t>
            </a:r>
          </a:p>
          <a:p>
            <a:pPr marL="342900" indent="-342900">
              <a:buFont typeface="+mj-lt"/>
              <a:buAutoNum type="arabicPeriod"/>
            </a:pPr>
            <a:r>
              <a:rPr lang="en-GB" dirty="0">
                <a:solidFill>
                  <a:schemeClr val="accent4">
                    <a:lumMod val="20000"/>
                    <a:lumOff val="80000"/>
                  </a:schemeClr>
                </a:solidFill>
              </a:rPr>
              <a:t>Provide </a:t>
            </a:r>
            <a:r>
              <a:rPr lang="en-GB" b="1" dirty="0">
                <a:solidFill>
                  <a:schemeClr val="accent4">
                    <a:lumMod val="20000"/>
                    <a:lumOff val="80000"/>
                  </a:schemeClr>
                </a:solidFill>
              </a:rPr>
              <a:t>funding for further research </a:t>
            </a:r>
            <a:r>
              <a:rPr lang="en-GB" dirty="0">
                <a:solidFill>
                  <a:schemeClr val="accent4">
                    <a:lumMod val="20000"/>
                    <a:lumOff val="80000"/>
                  </a:schemeClr>
                </a:solidFill>
              </a:rPr>
              <a:t>and data to support an evidence base of Convention of the Rights of Persons with Disabilities-compliant, disability-specific and disability mainstreamed services with the active participation of Persons with DeafBlindness &amp; their OPDs</a:t>
            </a:r>
          </a:p>
          <a:p>
            <a:pPr marL="342900" indent="-342900">
              <a:buFont typeface="+mj-lt"/>
              <a:buAutoNum type="arabicPeriod"/>
            </a:pPr>
            <a:endParaRPr lang="en-GB" dirty="0"/>
          </a:p>
        </p:txBody>
      </p:sp>
    </p:spTree>
    <p:extLst>
      <p:ext uri="{BB962C8B-B14F-4D97-AF65-F5344CB8AC3E}">
        <p14:creationId xmlns:p14="http://schemas.microsoft.com/office/powerpoint/2010/main" val="1751515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A5987-D538-075B-6EAD-50D143A5DEC3}"/>
              </a:ext>
            </a:extLst>
          </p:cNvPr>
          <p:cNvSpPr>
            <a:spLocks noGrp="1"/>
          </p:cNvSpPr>
          <p:nvPr>
            <p:ph type="title"/>
          </p:nvPr>
        </p:nvSpPr>
        <p:spPr/>
        <p:txBody>
          <a:bodyPr/>
          <a:lstStyle/>
          <a:p>
            <a:r>
              <a:rPr lang="en-GB" sz="3600" b="1" dirty="0">
                <a:solidFill>
                  <a:schemeClr val="accent4">
                    <a:lumMod val="40000"/>
                    <a:lumOff val="60000"/>
                  </a:schemeClr>
                </a:solidFill>
              </a:rPr>
              <a:t>Introduction – 1</a:t>
            </a:r>
            <a:r>
              <a:rPr lang="en-GB" sz="3600" b="1" baseline="30000" dirty="0">
                <a:solidFill>
                  <a:schemeClr val="accent4">
                    <a:lumMod val="40000"/>
                    <a:lumOff val="60000"/>
                  </a:schemeClr>
                </a:solidFill>
              </a:rPr>
              <a:t>st</a:t>
            </a:r>
            <a:r>
              <a:rPr lang="en-GB" sz="3600" b="1" dirty="0">
                <a:solidFill>
                  <a:schemeClr val="accent4">
                    <a:lumMod val="40000"/>
                    <a:lumOff val="60000"/>
                  </a:schemeClr>
                </a:solidFill>
              </a:rPr>
              <a:t> Global Report</a:t>
            </a:r>
          </a:p>
        </p:txBody>
      </p:sp>
      <p:sp>
        <p:nvSpPr>
          <p:cNvPr id="3" name="Content Placeholder 2">
            <a:extLst>
              <a:ext uri="{FF2B5EF4-FFF2-40B4-BE49-F238E27FC236}">
                <a16:creationId xmlns:a16="http://schemas.microsoft.com/office/drawing/2014/main" id="{EF48D8CE-BB3F-A947-282B-7AF3518DD19C}"/>
              </a:ext>
            </a:extLst>
          </p:cNvPr>
          <p:cNvSpPr>
            <a:spLocks noGrp="1"/>
          </p:cNvSpPr>
          <p:nvPr>
            <p:ph idx="1"/>
          </p:nvPr>
        </p:nvSpPr>
        <p:spPr>
          <a:xfrm>
            <a:off x="1134533" y="2252133"/>
            <a:ext cx="10329334" cy="4301067"/>
          </a:xfrm>
        </p:spPr>
        <p:txBody>
          <a:bodyPr>
            <a:noAutofit/>
          </a:bodyPr>
          <a:lstStyle/>
          <a:p>
            <a:r>
              <a:rPr lang="en-GB" sz="2400" dirty="0">
                <a:solidFill>
                  <a:schemeClr val="accent4">
                    <a:lumMod val="20000"/>
                    <a:lumOff val="80000"/>
                  </a:schemeClr>
                </a:solidFill>
              </a:rPr>
              <a:t>Conceived as a partnership between World Federation of the DeafBlind, International Disability Alliance, International Centre for Evidence and Disability,  and Sense International</a:t>
            </a:r>
          </a:p>
          <a:p>
            <a:r>
              <a:rPr lang="en-GB" sz="2400" dirty="0">
                <a:solidFill>
                  <a:schemeClr val="accent4">
                    <a:lumMod val="20000"/>
                    <a:lumOff val="80000"/>
                  </a:schemeClr>
                </a:solidFill>
              </a:rPr>
              <a:t>Aims – To provide evidence on the situation of Persons with DeafBlindness and call attention to the gaps in achieving the Convention on the Rights of Persons with Disabilities and Sustainable Development Goals, while demonstrating that World Federation of the DeafBlind was capable of facilitating a large funded project</a:t>
            </a:r>
          </a:p>
          <a:p>
            <a:r>
              <a:rPr lang="en-GB" sz="2400" dirty="0">
                <a:solidFill>
                  <a:schemeClr val="accent4">
                    <a:lumMod val="20000"/>
                    <a:lumOff val="80000"/>
                  </a:schemeClr>
                </a:solidFill>
              </a:rPr>
              <a:t>2018 Helen Keller World Conference played a key role, sharing experiences from Persons with DeafBlindness across the globe</a:t>
            </a:r>
          </a:p>
        </p:txBody>
      </p:sp>
    </p:spTree>
    <p:extLst>
      <p:ext uri="{BB962C8B-B14F-4D97-AF65-F5344CB8AC3E}">
        <p14:creationId xmlns:p14="http://schemas.microsoft.com/office/powerpoint/2010/main" val="7015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451FD-8747-159A-8D86-14C9F0E8A4EA}"/>
              </a:ext>
            </a:extLst>
          </p:cNvPr>
          <p:cNvSpPr>
            <a:spLocks noGrp="1"/>
          </p:cNvSpPr>
          <p:nvPr>
            <p:ph type="title"/>
          </p:nvPr>
        </p:nvSpPr>
        <p:spPr/>
        <p:txBody>
          <a:bodyPr>
            <a:normAutofit/>
          </a:bodyPr>
          <a:lstStyle/>
          <a:p>
            <a:r>
              <a:rPr lang="en-US" sz="3600" b="1" dirty="0">
                <a:solidFill>
                  <a:schemeClr val="accent4">
                    <a:lumMod val="40000"/>
                    <a:lumOff val="60000"/>
                  </a:schemeClr>
                </a:solidFill>
              </a:rPr>
              <a:t>Resources</a:t>
            </a:r>
          </a:p>
        </p:txBody>
      </p:sp>
      <p:sp>
        <p:nvSpPr>
          <p:cNvPr id="3" name="Content Placeholder 2">
            <a:extLst>
              <a:ext uri="{FF2B5EF4-FFF2-40B4-BE49-F238E27FC236}">
                <a16:creationId xmlns:a16="http://schemas.microsoft.com/office/drawing/2014/main" id="{22726EA9-2D70-C116-B9F2-C4B8F6DCD563}"/>
              </a:ext>
            </a:extLst>
          </p:cNvPr>
          <p:cNvSpPr>
            <a:spLocks noGrp="1"/>
          </p:cNvSpPr>
          <p:nvPr>
            <p:ph sz="half" idx="1"/>
          </p:nvPr>
        </p:nvSpPr>
        <p:spPr/>
        <p:txBody>
          <a:bodyPr/>
          <a:lstStyle/>
          <a:p>
            <a:r>
              <a:rPr lang="en-US" dirty="0">
                <a:solidFill>
                  <a:schemeClr val="accent4">
                    <a:lumMod val="20000"/>
                    <a:lumOff val="80000"/>
                  </a:schemeClr>
                </a:solidFill>
              </a:rPr>
              <a:t>First Global Report Link:</a:t>
            </a:r>
          </a:p>
          <a:p>
            <a:r>
              <a:rPr lang="en-US" dirty="0">
                <a:solidFill>
                  <a:schemeClr val="accent4">
                    <a:lumMod val="20000"/>
                    <a:lumOff val="80000"/>
                  </a:schemeClr>
                </a:solidFill>
                <a:hlinkClick r:id="rId2">
                  <a:extLst>
                    <a:ext uri="{A12FA001-AC4F-418D-AE19-62706E023703}">
                      <ahyp:hlinkClr xmlns:ahyp="http://schemas.microsoft.com/office/drawing/2018/hyperlinkcolor" val="tx"/>
                    </a:ext>
                  </a:extLst>
                </a:hlinkClick>
              </a:rPr>
              <a:t>https://wfdb.eu/wfdb-report-2018/</a:t>
            </a:r>
            <a:r>
              <a:rPr lang="en-US" dirty="0">
                <a:solidFill>
                  <a:schemeClr val="accent4">
                    <a:lumMod val="20000"/>
                    <a:lumOff val="80000"/>
                  </a:schemeClr>
                </a:solidFill>
              </a:rPr>
              <a:t> </a:t>
            </a:r>
          </a:p>
        </p:txBody>
      </p:sp>
      <p:sp>
        <p:nvSpPr>
          <p:cNvPr id="4" name="Content Placeholder 3">
            <a:extLst>
              <a:ext uri="{FF2B5EF4-FFF2-40B4-BE49-F238E27FC236}">
                <a16:creationId xmlns:a16="http://schemas.microsoft.com/office/drawing/2014/main" id="{5704956E-2347-6A02-9F7B-D456632C2B7A}"/>
              </a:ext>
            </a:extLst>
          </p:cNvPr>
          <p:cNvSpPr>
            <a:spLocks noGrp="1"/>
          </p:cNvSpPr>
          <p:nvPr>
            <p:ph sz="half" idx="2"/>
          </p:nvPr>
        </p:nvSpPr>
        <p:spPr/>
        <p:txBody>
          <a:bodyPr/>
          <a:lstStyle/>
          <a:p>
            <a:r>
              <a:rPr lang="en-US" dirty="0">
                <a:solidFill>
                  <a:schemeClr val="accent4">
                    <a:lumMod val="20000"/>
                    <a:lumOff val="80000"/>
                  </a:schemeClr>
                </a:solidFill>
              </a:rPr>
              <a:t>Second Global Report Link:</a:t>
            </a:r>
          </a:p>
          <a:p>
            <a:r>
              <a:rPr lang="en-US" dirty="0">
                <a:solidFill>
                  <a:schemeClr val="accent4">
                    <a:lumMod val="20000"/>
                    <a:lumOff val="80000"/>
                  </a:schemeClr>
                </a:solidFill>
                <a:hlinkClick r:id="rId3">
                  <a:extLst>
                    <a:ext uri="{A12FA001-AC4F-418D-AE19-62706E023703}">
                      <ahyp:hlinkClr xmlns:ahyp="http://schemas.microsoft.com/office/drawing/2018/hyperlinkcolor" val="tx"/>
                    </a:ext>
                  </a:extLst>
                </a:hlinkClick>
              </a:rPr>
              <a:t>https://wfdb.eu/wfdb-report-2022/</a:t>
            </a:r>
            <a:r>
              <a:rPr lang="en-US" dirty="0">
                <a:solidFill>
                  <a:schemeClr val="accent4">
                    <a:lumMod val="20000"/>
                    <a:lumOff val="80000"/>
                  </a:schemeClr>
                </a:solidFill>
              </a:rPr>
              <a:t> </a:t>
            </a:r>
          </a:p>
        </p:txBody>
      </p:sp>
    </p:spTree>
    <p:extLst>
      <p:ext uri="{BB962C8B-B14F-4D97-AF65-F5344CB8AC3E}">
        <p14:creationId xmlns:p14="http://schemas.microsoft.com/office/powerpoint/2010/main" val="927006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A5987-D538-075B-6EAD-50D143A5DEC3}"/>
              </a:ext>
            </a:extLst>
          </p:cNvPr>
          <p:cNvSpPr>
            <a:spLocks noGrp="1"/>
          </p:cNvSpPr>
          <p:nvPr>
            <p:ph type="title"/>
          </p:nvPr>
        </p:nvSpPr>
        <p:spPr>
          <a:solidFill>
            <a:schemeClr val="accent1">
              <a:lumMod val="75000"/>
            </a:schemeClr>
          </a:solidFill>
        </p:spPr>
        <p:txBody>
          <a:bodyPr/>
          <a:lstStyle/>
          <a:p>
            <a:r>
              <a:rPr lang="en-GB" sz="3600" b="1" dirty="0">
                <a:solidFill>
                  <a:schemeClr val="accent4">
                    <a:lumMod val="40000"/>
                    <a:lumOff val="60000"/>
                  </a:schemeClr>
                </a:solidFill>
              </a:rPr>
              <a:t>Achievements – 1</a:t>
            </a:r>
            <a:r>
              <a:rPr lang="en-GB" sz="3600" b="1" baseline="30000" dirty="0">
                <a:solidFill>
                  <a:schemeClr val="accent4">
                    <a:lumMod val="40000"/>
                    <a:lumOff val="60000"/>
                  </a:schemeClr>
                </a:solidFill>
              </a:rPr>
              <a:t>st</a:t>
            </a:r>
            <a:r>
              <a:rPr lang="en-GB" sz="3600" b="1" dirty="0">
                <a:solidFill>
                  <a:schemeClr val="accent4">
                    <a:lumMod val="40000"/>
                    <a:lumOff val="60000"/>
                  </a:schemeClr>
                </a:solidFill>
              </a:rPr>
              <a:t> Global Report</a:t>
            </a:r>
          </a:p>
        </p:txBody>
      </p:sp>
      <p:sp>
        <p:nvSpPr>
          <p:cNvPr id="3" name="Content Placeholder 2">
            <a:extLst>
              <a:ext uri="{FF2B5EF4-FFF2-40B4-BE49-F238E27FC236}">
                <a16:creationId xmlns:a16="http://schemas.microsoft.com/office/drawing/2014/main" id="{EF48D8CE-BB3F-A947-282B-7AF3518DD19C}"/>
              </a:ext>
            </a:extLst>
          </p:cNvPr>
          <p:cNvSpPr>
            <a:spLocks noGrp="1"/>
          </p:cNvSpPr>
          <p:nvPr>
            <p:ph idx="1"/>
          </p:nvPr>
        </p:nvSpPr>
        <p:spPr>
          <a:xfrm>
            <a:off x="1134533" y="2252133"/>
            <a:ext cx="10329334" cy="4301067"/>
          </a:xfrm>
        </p:spPr>
        <p:txBody>
          <a:bodyPr>
            <a:noAutofit/>
          </a:bodyPr>
          <a:lstStyle/>
          <a:p>
            <a:r>
              <a:rPr lang="en-GB" sz="2400" dirty="0">
                <a:solidFill>
                  <a:schemeClr val="accent4">
                    <a:lumMod val="20000"/>
                    <a:lumOff val="80000"/>
                  </a:schemeClr>
                </a:solidFill>
              </a:rPr>
              <a:t>Global recognition of the report as key resource on Persons with DeafBlindness</a:t>
            </a:r>
          </a:p>
          <a:p>
            <a:r>
              <a:rPr lang="en-GB" sz="2400" dirty="0">
                <a:solidFill>
                  <a:schemeClr val="accent4">
                    <a:lumMod val="20000"/>
                    <a:lumOff val="80000"/>
                  </a:schemeClr>
                </a:solidFill>
              </a:rPr>
              <a:t>The largest population-based analysis of Persons with DeafBlindness based on Washington Group Questions disaggregation (22 population-based surveys) yielding revised data – 0.2% – 2% of the global population </a:t>
            </a:r>
          </a:p>
          <a:p>
            <a:r>
              <a:rPr lang="en-GB" sz="2400" dirty="0">
                <a:solidFill>
                  <a:schemeClr val="accent4">
                    <a:lumMod val="20000"/>
                    <a:lumOff val="80000"/>
                  </a:schemeClr>
                </a:solidFill>
              </a:rPr>
              <a:t>Extensive qualitative analysis across a range of policy areas through a literature review</a:t>
            </a:r>
          </a:p>
          <a:p>
            <a:r>
              <a:rPr lang="en-GB" sz="2400" dirty="0">
                <a:solidFill>
                  <a:schemeClr val="accent4">
                    <a:lumMod val="20000"/>
                    <a:lumOff val="80000"/>
                  </a:schemeClr>
                </a:solidFill>
              </a:rPr>
              <a:t>Input from World Federation of the DeafBlind members through member survey, case studies, &amp; the Helen Keller World Conference</a:t>
            </a:r>
          </a:p>
        </p:txBody>
      </p:sp>
    </p:spTree>
    <p:extLst>
      <p:ext uri="{BB962C8B-B14F-4D97-AF65-F5344CB8AC3E}">
        <p14:creationId xmlns:p14="http://schemas.microsoft.com/office/powerpoint/2010/main" val="3163459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A5987-D538-075B-6EAD-50D143A5DEC3}"/>
              </a:ext>
            </a:extLst>
          </p:cNvPr>
          <p:cNvSpPr>
            <a:spLocks noGrp="1"/>
          </p:cNvSpPr>
          <p:nvPr>
            <p:ph type="title"/>
          </p:nvPr>
        </p:nvSpPr>
        <p:spPr>
          <a:xfrm>
            <a:off x="931333" y="508001"/>
            <a:ext cx="10329334" cy="1395004"/>
          </a:xfrm>
        </p:spPr>
        <p:txBody>
          <a:bodyPr/>
          <a:lstStyle/>
          <a:p>
            <a:r>
              <a:rPr lang="en-GB" sz="3600" b="1" dirty="0">
                <a:solidFill>
                  <a:schemeClr val="accent4">
                    <a:lumMod val="40000"/>
                    <a:lumOff val="60000"/>
                  </a:schemeClr>
                </a:solidFill>
              </a:rPr>
              <a:t>Urgent Recommendations – </a:t>
            </a:r>
            <a:br>
              <a:rPr lang="en-GB" sz="3600" b="1" dirty="0">
                <a:solidFill>
                  <a:schemeClr val="accent4">
                    <a:lumMod val="40000"/>
                    <a:lumOff val="60000"/>
                  </a:schemeClr>
                </a:solidFill>
              </a:rPr>
            </a:br>
            <a:r>
              <a:rPr lang="en-GB" sz="3600" b="1" dirty="0">
                <a:solidFill>
                  <a:schemeClr val="accent4">
                    <a:lumMod val="40000"/>
                    <a:lumOff val="60000"/>
                  </a:schemeClr>
                </a:solidFill>
              </a:rPr>
              <a:t>1</a:t>
            </a:r>
            <a:r>
              <a:rPr lang="en-GB" sz="3600" b="1" baseline="30000" dirty="0">
                <a:solidFill>
                  <a:schemeClr val="accent4">
                    <a:lumMod val="40000"/>
                    <a:lumOff val="60000"/>
                  </a:schemeClr>
                </a:solidFill>
              </a:rPr>
              <a:t>st</a:t>
            </a:r>
            <a:r>
              <a:rPr lang="en-GB" sz="3600" b="1" dirty="0">
                <a:solidFill>
                  <a:schemeClr val="accent4">
                    <a:lumMod val="40000"/>
                    <a:lumOff val="60000"/>
                  </a:schemeClr>
                </a:solidFill>
              </a:rPr>
              <a:t> Global Report</a:t>
            </a:r>
          </a:p>
        </p:txBody>
      </p:sp>
      <p:sp>
        <p:nvSpPr>
          <p:cNvPr id="3" name="Content Placeholder 2">
            <a:extLst>
              <a:ext uri="{FF2B5EF4-FFF2-40B4-BE49-F238E27FC236}">
                <a16:creationId xmlns:a16="http://schemas.microsoft.com/office/drawing/2014/main" id="{EF48D8CE-BB3F-A947-282B-7AF3518DD19C}"/>
              </a:ext>
            </a:extLst>
          </p:cNvPr>
          <p:cNvSpPr>
            <a:spLocks noGrp="1"/>
          </p:cNvSpPr>
          <p:nvPr>
            <p:ph idx="1"/>
          </p:nvPr>
        </p:nvSpPr>
        <p:spPr>
          <a:xfrm>
            <a:off x="1134533" y="2252133"/>
            <a:ext cx="10329334" cy="4301067"/>
          </a:xfrm>
        </p:spPr>
        <p:txBody>
          <a:bodyPr>
            <a:noAutofit/>
          </a:bodyPr>
          <a:lstStyle/>
          <a:p>
            <a:r>
              <a:rPr lang="en-GB" sz="2400" dirty="0">
                <a:solidFill>
                  <a:schemeClr val="accent4">
                    <a:lumMod val="20000"/>
                    <a:lumOff val="80000"/>
                  </a:schemeClr>
                </a:solidFill>
              </a:rPr>
              <a:t>Lack of universal and national </a:t>
            </a:r>
            <a:r>
              <a:rPr lang="en-GB" sz="2400" b="1" u="sng" dirty="0">
                <a:solidFill>
                  <a:schemeClr val="accent4">
                    <a:lumMod val="20000"/>
                    <a:lumOff val="80000"/>
                  </a:schemeClr>
                </a:solidFill>
              </a:rPr>
              <a:t>recognition of DeafBlindness </a:t>
            </a:r>
            <a:r>
              <a:rPr lang="en-GB" sz="2400" dirty="0">
                <a:solidFill>
                  <a:schemeClr val="accent4">
                    <a:lumMod val="20000"/>
                    <a:lumOff val="80000"/>
                  </a:schemeClr>
                </a:solidFill>
              </a:rPr>
              <a:t>as a distinct disability in law and practice</a:t>
            </a:r>
          </a:p>
          <a:p>
            <a:r>
              <a:rPr lang="en-GB" sz="2400" dirty="0">
                <a:solidFill>
                  <a:schemeClr val="accent4">
                    <a:lumMod val="20000"/>
                    <a:lumOff val="80000"/>
                  </a:schemeClr>
                </a:solidFill>
              </a:rPr>
              <a:t>Lack of </a:t>
            </a:r>
            <a:r>
              <a:rPr lang="en-GB" sz="2400" b="1" u="sng" dirty="0">
                <a:solidFill>
                  <a:schemeClr val="accent4">
                    <a:lumMod val="20000"/>
                    <a:lumOff val="80000"/>
                  </a:schemeClr>
                </a:solidFill>
              </a:rPr>
              <a:t>required support and DeafBlind interpretation services</a:t>
            </a:r>
            <a:r>
              <a:rPr lang="en-GB" sz="2400" dirty="0">
                <a:solidFill>
                  <a:schemeClr val="accent4">
                    <a:lumMod val="20000"/>
                    <a:lumOff val="80000"/>
                  </a:schemeClr>
                </a:solidFill>
              </a:rPr>
              <a:t>, in particular, interpreter-guides, and adequate public funding to ensure support in education, work and community life</a:t>
            </a:r>
          </a:p>
          <a:p>
            <a:r>
              <a:rPr lang="en-GB" sz="2400" dirty="0">
                <a:solidFill>
                  <a:schemeClr val="accent4">
                    <a:lumMod val="20000"/>
                    <a:lumOff val="80000"/>
                  </a:schemeClr>
                </a:solidFill>
              </a:rPr>
              <a:t>Need for </a:t>
            </a:r>
            <a:r>
              <a:rPr lang="en-GB" sz="2400" b="1" u="sng" dirty="0">
                <a:solidFill>
                  <a:schemeClr val="accent4">
                    <a:lumMod val="20000"/>
                    <a:lumOff val="80000"/>
                  </a:schemeClr>
                </a:solidFill>
              </a:rPr>
              <a:t>additional research </a:t>
            </a:r>
            <a:r>
              <a:rPr lang="en-GB" sz="2400" dirty="0">
                <a:solidFill>
                  <a:schemeClr val="accent4">
                    <a:lumMod val="20000"/>
                    <a:lumOff val="80000"/>
                  </a:schemeClr>
                </a:solidFill>
              </a:rPr>
              <a:t>on the issues concerning persons with DeafBlindness, including causes, age of onset, health status and access to health care, social participation and wellbeing, quality of work and education</a:t>
            </a:r>
          </a:p>
        </p:txBody>
      </p:sp>
    </p:spTree>
    <p:extLst>
      <p:ext uri="{BB962C8B-B14F-4D97-AF65-F5344CB8AC3E}">
        <p14:creationId xmlns:p14="http://schemas.microsoft.com/office/powerpoint/2010/main" val="31841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C214-794D-C2FB-5D95-CA86F00C0C85}"/>
              </a:ext>
            </a:extLst>
          </p:cNvPr>
          <p:cNvSpPr>
            <a:spLocks noGrp="1"/>
          </p:cNvSpPr>
          <p:nvPr>
            <p:ph type="title"/>
          </p:nvPr>
        </p:nvSpPr>
        <p:spPr>
          <a:xfrm>
            <a:off x="866692" y="649807"/>
            <a:ext cx="9801308" cy="857559"/>
          </a:xfrm>
        </p:spPr>
        <p:txBody>
          <a:bodyPr/>
          <a:lstStyle/>
          <a:p>
            <a:r>
              <a:rPr lang="en-GB" sz="3600" b="1" dirty="0">
                <a:solidFill>
                  <a:schemeClr val="accent4">
                    <a:lumMod val="40000"/>
                    <a:lumOff val="60000"/>
                  </a:schemeClr>
                </a:solidFill>
              </a:rPr>
              <a:t>Purpose</a:t>
            </a:r>
            <a:r>
              <a:rPr lang="en-GB" sz="3200" b="1" dirty="0">
                <a:solidFill>
                  <a:schemeClr val="accent4">
                    <a:lumMod val="40000"/>
                    <a:lumOff val="60000"/>
                  </a:schemeClr>
                </a:solidFill>
              </a:rPr>
              <a:t> of 2</a:t>
            </a:r>
            <a:r>
              <a:rPr lang="en-GB" sz="3200" b="1" baseline="30000" dirty="0">
                <a:solidFill>
                  <a:schemeClr val="accent4">
                    <a:lumMod val="40000"/>
                    <a:lumOff val="60000"/>
                  </a:schemeClr>
                </a:solidFill>
              </a:rPr>
              <a:t>nd</a:t>
            </a:r>
            <a:r>
              <a:rPr lang="en-GB" sz="3200" b="1" dirty="0">
                <a:solidFill>
                  <a:schemeClr val="accent4">
                    <a:lumMod val="40000"/>
                    <a:lumOff val="60000"/>
                  </a:schemeClr>
                </a:solidFill>
              </a:rPr>
              <a:t> Global Report</a:t>
            </a:r>
          </a:p>
        </p:txBody>
      </p:sp>
      <p:sp>
        <p:nvSpPr>
          <p:cNvPr id="3" name="Content Placeholder 2">
            <a:extLst>
              <a:ext uri="{FF2B5EF4-FFF2-40B4-BE49-F238E27FC236}">
                <a16:creationId xmlns:a16="http://schemas.microsoft.com/office/drawing/2014/main" id="{9C1581B4-35E9-7D50-20F8-B15CC272B516}"/>
              </a:ext>
            </a:extLst>
          </p:cNvPr>
          <p:cNvSpPr>
            <a:spLocks noGrp="1"/>
          </p:cNvSpPr>
          <p:nvPr>
            <p:ph idx="1"/>
          </p:nvPr>
        </p:nvSpPr>
        <p:spPr>
          <a:xfrm>
            <a:off x="1148129" y="1666086"/>
            <a:ext cx="9238434" cy="4542107"/>
          </a:xfrm>
        </p:spPr>
        <p:txBody>
          <a:bodyPr>
            <a:normAutofit/>
          </a:bodyPr>
          <a:lstStyle/>
          <a:p>
            <a:pPr marL="0" indent="0">
              <a:buNone/>
            </a:pPr>
            <a:endParaRPr lang="en-GB" dirty="0"/>
          </a:p>
          <a:p>
            <a:r>
              <a:rPr lang="en-GB" sz="2600" dirty="0">
                <a:solidFill>
                  <a:schemeClr val="accent4">
                    <a:lumMod val="20000"/>
                    <a:lumOff val="80000"/>
                  </a:schemeClr>
                </a:solidFill>
              </a:rPr>
              <a:t>Build on the success of the 1</a:t>
            </a:r>
            <a:r>
              <a:rPr lang="en-GB" sz="2600" baseline="30000" dirty="0">
                <a:solidFill>
                  <a:schemeClr val="accent4">
                    <a:lumMod val="20000"/>
                    <a:lumOff val="80000"/>
                  </a:schemeClr>
                </a:solidFill>
              </a:rPr>
              <a:t>st</a:t>
            </a:r>
            <a:r>
              <a:rPr lang="en-GB" sz="2600" dirty="0">
                <a:solidFill>
                  <a:schemeClr val="accent4">
                    <a:lumMod val="20000"/>
                    <a:lumOff val="80000"/>
                  </a:schemeClr>
                </a:solidFill>
              </a:rPr>
              <a:t> global report</a:t>
            </a:r>
          </a:p>
          <a:p>
            <a:r>
              <a:rPr lang="en-GB" sz="2600" dirty="0">
                <a:solidFill>
                  <a:schemeClr val="accent4">
                    <a:lumMod val="20000"/>
                    <a:lumOff val="80000"/>
                  </a:schemeClr>
                </a:solidFill>
              </a:rPr>
              <a:t>Strengthen and consolidate evidence</a:t>
            </a:r>
          </a:p>
          <a:p>
            <a:r>
              <a:rPr lang="en-GB" sz="2600" dirty="0">
                <a:solidFill>
                  <a:schemeClr val="accent4">
                    <a:lumMod val="20000"/>
                    <a:lumOff val="80000"/>
                  </a:schemeClr>
                </a:solidFill>
              </a:rPr>
              <a:t>Focus on good practices and case studies to answer the question – “How do we support Persons with DeafBlindness?” – and provide concrete guidance to governments and others</a:t>
            </a:r>
          </a:p>
          <a:p>
            <a:r>
              <a:rPr lang="en-GB" sz="2600" dirty="0">
                <a:solidFill>
                  <a:schemeClr val="accent4">
                    <a:lumMod val="20000"/>
                    <a:lumOff val="80000"/>
                  </a:schemeClr>
                </a:solidFill>
              </a:rPr>
              <a:t>Develop an advocacy tool for national and regional members but also for disability sector more broadly</a:t>
            </a:r>
          </a:p>
          <a:p>
            <a:pPr marL="0" indent="0">
              <a:buNone/>
            </a:pPr>
            <a:endParaRPr lang="en-GB" dirty="0"/>
          </a:p>
        </p:txBody>
      </p:sp>
    </p:spTree>
    <p:extLst>
      <p:ext uri="{BB962C8B-B14F-4D97-AF65-F5344CB8AC3E}">
        <p14:creationId xmlns:p14="http://schemas.microsoft.com/office/powerpoint/2010/main" val="384357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C214-794D-C2FB-5D95-CA86F00C0C85}"/>
              </a:ext>
            </a:extLst>
          </p:cNvPr>
          <p:cNvSpPr>
            <a:spLocks noGrp="1"/>
          </p:cNvSpPr>
          <p:nvPr>
            <p:ph type="title"/>
          </p:nvPr>
        </p:nvSpPr>
        <p:spPr>
          <a:xfrm>
            <a:off x="866692" y="649807"/>
            <a:ext cx="9801308" cy="857559"/>
          </a:xfrm>
        </p:spPr>
        <p:txBody>
          <a:bodyPr/>
          <a:lstStyle/>
          <a:p>
            <a:r>
              <a:rPr lang="en-GB" sz="3200" b="1" dirty="0">
                <a:solidFill>
                  <a:schemeClr val="accent4">
                    <a:lumMod val="40000"/>
                    <a:lumOff val="60000"/>
                  </a:schemeClr>
                </a:solidFill>
              </a:rPr>
              <a:t>Process for 2</a:t>
            </a:r>
            <a:r>
              <a:rPr lang="en-GB" sz="3200" b="1" baseline="30000" dirty="0">
                <a:solidFill>
                  <a:schemeClr val="accent4">
                    <a:lumMod val="40000"/>
                    <a:lumOff val="60000"/>
                  </a:schemeClr>
                </a:solidFill>
              </a:rPr>
              <a:t>nd</a:t>
            </a:r>
            <a:r>
              <a:rPr lang="en-GB" sz="3200" b="1" dirty="0">
                <a:solidFill>
                  <a:schemeClr val="accent4">
                    <a:lumMod val="40000"/>
                    <a:lumOff val="60000"/>
                  </a:schemeClr>
                </a:solidFill>
              </a:rPr>
              <a:t> Global Report</a:t>
            </a:r>
          </a:p>
        </p:txBody>
      </p:sp>
      <p:sp>
        <p:nvSpPr>
          <p:cNvPr id="3" name="Content Placeholder 2">
            <a:extLst>
              <a:ext uri="{FF2B5EF4-FFF2-40B4-BE49-F238E27FC236}">
                <a16:creationId xmlns:a16="http://schemas.microsoft.com/office/drawing/2014/main" id="{9C1581B4-35E9-7D50-20F8-B15CC272B516}"/>
              </a:ext>
            </a:extLst>
          </p:cNvPr>
          <p:cNvSpPr>
            <a:spLocks noGrp="1"/>
          </p:cNvSpPr>
          <p:nvPr>
            <p:ph idx="1"/>
          </p:nvPr>
        </p:nvSpPr>
        <p:spPr>
          <a:xfrm>
            <a:off x="1243299" y="1689359"/>
            <a:ext cx="9238434" cy="4643707"/>
          </a:xfrm>
        </p:spPr>
        <p:txBody>
          <a:bodyPr>
            <a:normAutofit/>
          </a:bodyPr>
          <a:lstStyle/>
          <a:p>
            <a:pPr marL="0" indent="0">
              <a:buNone/>
            </a:pPr>
            <a:endParaRPr lang="en-GB" dirty="0"/>
          </a:p>
          <a:p>
            <a:r>
              <a:rPr lang="en-GB" sz="2400" b="1" dirty="0">
                <a:solidFill>
                  <a:schemeClr val="accent4">
                    <a:lumMod val="20000"/>
                    <a:lumOff val="80000"/>
                  </a:schemeClr>
                </a:solidFill>
              </a:rPr>
              <a:t>World Federation of the DeafBlind Board </a:t>
            </a:r>
            <a:r>
              <a:rPr lang="en-GB" sz="2400" dirty="0">
                <a:solidFill>
                  <a:schemeClr val="accent4">
                    <a:lumMod val="20000"/>
                    <a:lumOff val="80000"/>
                  </a:schemeClr>
                </a:solidFill>
              </a:rPr>
              <a:t>- strategic guidance, validation, and oversight</a:t>
            </a:r>
          </a:p>
          <a:p>
            <a:r>
              <a:rPr lang="en-GB" sz="2400" b="1" dirty="0">
                <a:solidFill>
                  <a:schemeClr val="accent4">
                    <a:lumMod val="20000"/>
                    <a:lumOff val="80000"/>
                  </a:schemeClr>
                </a:solidFill>
              </a:rPr>
              <a:t>World Federation of the DeafBlind Policy Advisor </a:t>
            </a:r>
            <a:r>
              <a:rPr lang="en-GB" sz="2400" dirty="0">
                <a:solidFill>
                  <a:schemeClr val="accent4">
                    <a:lumMod val="20000"/>
                    <a:lumOff val="80000"/>
                  </a:schemeClr>
                </a:solidFill>
              </a:rPr>
              <a:t>– coordination of the project &amp; partners</a:t>
            </a:r>
          </a:p>
          <a:p>
            <a:r>
              <a:rPr lang="en-GB" sz="2400" b="1" dirty="0">
                <a:solidFill>
                  <a:schemeClr val="accent4">
                    <a:lumMod val="20000"/>
                    <a:lumOff val="80000"/>
                  </a:schemeClr>
                </a:solidFill>
              </a:rPr>
              <a:t>Advisory Group </a:t>
            </a:r>
            <a:r>
              <a:rPr lang="en-GB" sz="2400" dirty="0">
                <a:solidFill>
                  <a:schemeClr val="accent4">
                    <a:lumMod val="20000"/>
                    <a:lumOff val="80000"/>
                  </a:schemeClr>
                </a:solidFill>
              </a:rPr>
              <a:t>– technical and strategic guidance, outreach to Persons with DeafBlindness and other contacts, &amp; feedback at each stage</a:t>
            </a:r>
          </a:p>
          <a:p>
            <a:r>
              <a:rPr lang="en-GB" sz="2400" dirty="0">
                <a:solidFill>
                  <a:schemeClr val="accent4">
                    <a:lumMod val="20000"/>
                    <a:lumOff val="80000"/>
                  </a:schemeClr>
                </a:solidFill>
              </a:rPr>
              <a:t>World Federation of the DeafBlind &amp; DeafBlind International members &amp; Sense International – resources for literature review, survey, &amp; case studies</a:t>
            </a:r>
          </a:p>
          <a:p>
            <a:r>
              <a:rPr lang="en-GB" sz="2400" b="1" dirty="0">
                <a:solidFill>
                  <a:schemeClr val="accent4">
                    <a:lumMod val="20000"/>
                    <a:lumOff val="80000"/>
                  </a:schemeClr>
                </a:solidFill>
              </a:rPr>
              <a:t>Consultants</a:t>
            </a:r>
            <a:r>
              <a:rPr lang="en-GB" sz="2400" dirty="0">
                <a:solidFill>
                  <a:schemeClr val="accent4">
                    <a:lumMod val="20000"/>
                    <a:lumOff val="80000"/>
                  </a:schemeClr>
                </a:solidFill>
              </a:rPr>
              <a:t> – conduct research and analysis &amp; draft report</a:t>
            </a:r>
          </a:p>
        </p:txBody>
      </p:sp>
    </p:spTree>
    <p:extLst>
      <p:ext uri="{BB962C8B-B14F-4D97-AF65-F5344CB8AC3E}">
        <p14:creationId xmlns:p14="http://schemas.microsoft.com/office/powerpoint/2010/main" val="3694047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C214-794D-C2FB-5D95-CA86F00C0C85}"/>
              </a:ext>
            </a:extLst>
          </p:cNvPr>
          <p:cNvSpPr>
            <a:spLocks noGrp="1"/>
          </p:cNvSpPr>
          <p:nvPr>
            <p:ph type="title"/>
          </p:nvPr>
        </p:nvSpPr>
        <p:spPr>
          <a:xfrm>
            <a:off x="866692" y="649807"/>
            <a:ext cx="9801308" cy="1099480"/>
          </a:xfrm>
        </p:spPr>
        <p:txBody>
          <a:bodyPr/>
          <a:lstStyle/>
          <a:p>
            <a:r>
              <a:rPr lang="en-GB" sz="3200" b="1" dirty="0">
                <a:solidFill>
                  <a:schemeClr val="accent4">
                    <a:lumMod val="40000"/>
                    <a:lumOff val="60000"/>
                  </a:schemeClr>
                </a:solidFill>
              </a:rPr>
              <a:t>2</a:t>
            </a:r>
            <a:r>
              <a:rPr lang="en-GB" sz="3200" b="1" baseline="30000" dirty="0">
                <a:solidFill>
                  <a:schemeClr val="accent4">
                    <a:lumMod val="40000"/>
                    <a:lumOff val="60000"/>
                  </a:schemeClr>
                </a:solidFill>
              </a:rPr>
              <a:t>nd</a:t>
            </a:r>
            <a:r>
              <a:rPr lang="en-GB" sz="3200" b="1" dirty="0">
                <a:solidFill>
                  <a:schemeClr val="accent4">
                    <a:lumMod val="40000"/>
                    <a:lumOff val="60000"/>
                  </a:schemeClr>
                </a:solidFill>
              </a:rPr>
              <a:t> Global </a:t>
            </a:r>
            <a:r>
              <a:rPr lang="en-GB" sz="3600" b="1" dirty="0">
                <a:solidFill>
                  <a:schemeClr val="accent4">
                    <a:lumMod val="40000"/>
                    <a:lumOff val="60000"/>
                  </a:schemeClr>
                </a:solidFill>
              </a:rPr>
              <a:t>Report</a:t>
            </a:r>
            <a:r>
              <a:rPr lang="en-GB" sz="3200" b="1" dirty="0">
                <a:solidFill>
                  <a:schemeClr val="accent4">
                    <a:lumMod val="40000"/>
                    <a:lumOff val="60000"/>
                  </a:schemeClr>
                </a:solidFill>
              </a:rPr>
              <a:t> – Review of Introduction</a:t>
            </a:r>
          </a:p>
        </p:txBody>
      </p:sp>
      <p:sp>
        <p:nvSpPr>
          <p:cNvPr id="3" name="Content Placeholder 2">
            <a:extLst>
              <a:ext uri="{FF2B5EF4-FFF2-40B4-BE49-F238E27FC236}">
                <a16:creationId xmlns:a16="http://schemas.microsoft.com/office/drawing/2014/main" id="{9C1581B4-35E9-7D50-20F8-B15CC272B516}"/>
              </a:ext>
            </a:extLst>
          </p:cNvPr>
          <p:cNvSpPr>
            <a:spLocks noGrp="1"/>
          </p:cNvSpPr>
          <p:nvPr>
            <p:ph idx="1"/>
          </p:nvPr>
        </p:nvSpPr>
        <p:spPr>
          <a:xfrm>
            <a:off x="1429566" y="1960292"/>
            <a:ext cx="9238434" cy="3883917"/>
          </a:xfrm>
        </p:spPr>
        <p:txBody>
          <a:bodyPr>
            <a:normAutofit/>
          </a:bodyPr>
          <a:lstStyle/>
          <a:p>
            <a:pPr marL="0" indent="0">
              <a:buNone/>
            </a:pPr>
            <a:r>
              <a:rPr lang="en-GB" sz="2400" dirty="0">
                <a:solidFill>
                  <a:schemeClr val="accent4">
                    <a:lumMod val="20000"/>
                    <a:lumOff val="80000"/>
                  </a:schemeClr>
                </a:solidFill>
              </a:rPr>
              <a:t>The introductory chapters of the report, include:</a:t>
            </a:r>
          </a:p>
          <a:p>
            <a:r>
              <a:rPr lang="en-GB" sz="2400" dirty="0">
                <a:solidFill>
                  <a:schemeClr val="accent4">
                    <a:lumMod val="20000"/>
                    <a:lumOff val="80000"/>
                  </a:schemeClr>
                </a:solidFill>
              </a:rPr>
              <a:t>Methodology</a:t>
            </a:r>
          </a:p>
          <a:p>
            <a:r>
              <a:rPr lang="en-GB" sz="2400" dirty="0">
                <a:solidFill>
                  <a:schemeClr val="accent4">
                    <a:lumMod val="20000"/>
                    <a:lumOff val="80000"/>
                  </a:schemeClr>
                </a:solidFill>
              </a:rPr>
              <a:t>Report layout</a:t>
            </a:r>
          </a:p>
          <a:p>
            <a:r>
              <a:rPr lang="en-GB" sz="2400" dirty="0">
                <a:solidFill>
                  <a:schemeClr val="accent4">
                    <a:lumMod val="20000"/>
                    <a:lumOff val="80000"/>
                  </a:schemeClr>
                </a:solidFill>
              </a:rPr>
              <a:t>Diversity of Persons with Deafblindness</a:t>
            </a:r>
          </a:p>
          <a:p>
            <a:r>
              <a:rPr lang="en-GB" sz="2400" dirty="0">
                <a:solidFill>
                  <a:schemeClr val="accent4">
                    <a:lumMod val="20000"/>
                    <a:lumOff val="80000"/>
                  </a:schemeClr>
                </a:solidFill>
              </a:rPr>
              <a:t>Prevalence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93516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C214-794D-C2FB-5D95-CA86F00C0C85}"/>
              </a:ext>
            </a:extLst>
          </p:cNvPr>
          <p:cNvSpPr>
            <a:spLocks noGrp="1"/>
          </p:cNvSpPr>
          <p:nvPr>
            <p:ph type="title"/>
          </p:nvPr>
        </p:nvSpPr>
        <p:spPr>
          <a:xfrm>
            <a:off x="866692" y="649807"/>
            <a:ext cx="9801308" cy="857559"/>
          </a:xfrm>
        </p:spPr>
        <p:txBody>
          <a:bodyPr/>
          <a:lstStyle/>
          <a:p>
            <a:r>
              <a:rPr lang="en-GB" sz="3200" b="1" dirty="0">
                <a:solidFill>
                  <a:schemeClr val="accent4">
                    <a:lumMod val="40000"/>
                    <a:lumOff val="60000"/>
                  </a:schemeClr>
                </a:solidFill>
              </a:rPr>
              <a:t>Qualitative and </a:t>
            </a:r>
            <a:r>
              <a:rPr lang="en-GB" sz="3600" b="1" dirty="0">
                <a:solidFill>
                  <a:schemeClr val="accent4">
                    <a:lumMod val="40000"/>
                    <a:lumOff val="60000"/>
                  </a:schemeClr>
                </a:solidFill>
              </a:rPr>
              <a:t>Quantitative</a:t>
            </a:r>
            <a:r>
              <a:rPr lang="en-GB" sz="3200" b="1" dirty="0">
                <a:solidFill>
                  <a:schemeClr val="accent4">
                    <a:lumMod val="40000"/>
                    <a:lumOff val="60000"/>
                  </a:schemeClr>
                </a:solidFill>
              </a:rPr>
              <a:t> Research</a:t>
            </a:r>
          </a:p>
        </p:txBody>
      </p:sp>
      <p:sp>
        <p:nvSpPr>
          <p:cNvPr id="3" name="Content Placeholder 2">
            <a:extLst>
              <a:ext uri="{FF2B5EF4-FFF2-40B4-BE49-F238E27FC236}">
                <a16:creationId xmlns:a16="http://schemas.microsoft.com/office/drawing/2014/main" id="{9C1581B4-35E9-7D50-20F8-B15CC272B516}"/>
              </a:ext>
            </a:extLst>
          </p:cNvPr>
          <p:cNvSpPr>
            <a:spLocks noGrp="1"/>
          </p:cNvSpPr>
          <p:nvPr>
            <p:ph idx="1"/>
          </p:nvPr>
        </p:nvSpPr>
        <p:spPr>
          <a:xfrm>
            <a:off x="1429566" y="1960292"/>
            <a:ext cx="9238434" cy="4611957"/>
          </a:xfrm>
        </p:spPr>
        <p:txBody>
          <a:bodyPr>
            <a:normAutofit/>
          </a:bodyPr>
          <a:lstStyle/>
          <a:p>
            <a:r>
              <a:rPr lang="en-GB" dirty="0">
                <a:solidFill>
                  <a:schemeClr val="accent4">
                    <a:lumMod val="20000"/>
                    <a:lumOff val="80000"/>
                  </a:schemeClr>
                </a:solidFill>
              </a:rPr>
              <a:t>International Centre for Evidence and Disability used the same methods of quantitative data analysis  from the 1</a:t>
            </a:r>
            <a:r>
              <a:rPr lang="en-GB" baseline="30000" dirty="0">
                <a:solidFill>
                  <a:schemeClr val="accent4">
                    <a:lumMod val="20000"/>
                    <a:lumOff val="80000"/>
                  </a:schemeClr>
                </a:solidFill>
              </a:rPr>
              <a:t>st</a:t>
            </a:r>
            <a:r>
              <a:rPr lang="en-GB" dirty="0">
                <a:solidFill>
                  <a:schemeClr val="accent4">
                    <a:lumMod val="20000"/>
                    <a:lumOff val="80000"/>
                  </a:schemeClr>
                </a:solidFill>
              </a:rPr>
              <a:t> global report to analyse new data - on the situation of children with DeafBlindness in 36 countries, using  UNICEF’s Multiple Cluster Indicator Surveys (MICS)</a:t>
            </a:r>
          </a:p>
          <a:p>
            <a:endParaRPr lang="en-GB" dirty="0">
              <a:solidFill>
                <a:schemeClr val="accent4">
                  <a:lumMod val="20000"/>
                  <a:lumOff val="80000"/>
                </a:schemeClr>
              </a:solidFill>
            </a:endParaRPr>
          </a:p>
          <a:p>
            <a:r>
              <a:rPr lang="en-GB" dirty="0">
                <a:solidFill>
                  <a:schemeClr val="accent4">
                    <a:lumMod val="20000"/>
                    <a:lumOff val="80000"/>
                  </a:schemeClr>
                </a:solidFill>
              </a:rPr>
              <a:t>Bailey Grey conducted qualitative research through desk research of secondary sources, jurisprudence review at international level, survey of practitioners and  Persons with DeafBlindness, and key informant interviews for case studies</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45660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0FA1D-1827-8E17-E0FF-9A1BF13E774D}"/>
              </a:ext>
            </a:extLst>
          </p:cNvPr>
          <p:cNvSpPr>
            <a:spLocks noGrp="1"/>
          </p:cNvSpPr>
          <p:nvPr>
            <p:ph type="title"/>
          </p:nvPr>
        </p:nvSpPr>
        <p:spPr>
          <a:xfrm>
            <a:off x="1476783" y="762000"/>
            <a:ext cx="9238434" cy="857559"/>
          </a:xfrm>
        </p:spPr>
        <p:txBody>
          <a:bodyPr>
            <a:normAutofit/>
          </a:bodyPr>
          <a:lstStyle/>
          <a:p>
            <a:r>
              <a:rPr lang="en-GB" sz="3600" b="1" dirty="0">
                <a:solidFill>
                  <a:schemeClr val="accent4">
                    <a:lumMod val="40000"/>
                    <a:lumOff val="60000"/>
                  </a:schemeClr>
                </a:solidFill>
              </a:rPr>
              <a:t>Report Layout</a:t>
            </a:r>
          </a:p>
        </p:txBody>
      </p:sp>
      <p:graphicFrame>
        <p:nvGraphicFramePr>
          <p:cNvPr id="5" name="Content Placeholder 2">
            <a:extLst>
              <a:ext uri="{FF2B5EF4-FFF2-40B4-BE49-F238E27FC236}">
                <a16:creationId xmlns:a16="http://schemas.microsoft.com/office/drawing/2014/main" id="{FA38E8D4-F221-6C8A-3B7E-BED4EC6D37F9}"/>
              </a:ext>
            </a:extLst>
          </p:cNvPr>
          <p:cNvGraphicFramePr>
            <a:graphicFrameLocks noGrp="1"/>
          </p:cNvGraphicFramePr>
          <p:nvPr>
            <p:ph idx="1"/>
            <p:extLst>
              <p:ext uri="{D42A27DB-BD31-4B8C-83A1-F6EECF244321}">
                <p14:modId xmlns:p14="http://schemas.microsoft.com/office/powerpoint/2010/main" val="4524155"/>
              </p:ext>
            </p:extLst>
          </p:nvPr>
        </p:nvGraphicFramePr>
        <p:xfrm>
          <a:off x="1429566" y="1900719"/>
          <a:ext cx="9238434" cy="4195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846734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3061</TotalTime>
  <Words>2753</Words>
  <Application>Microsoft Office PowerPoint</Application>
  <PresentationFormat>Widescreen</PresentationFormat>
  <Paragraphs>205</Paragraphs>
  <Slides>20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Tema de Office</vt:lpstr>
      <vt:lpstr>WFDB’s 2nd Global Report</vt:lpstr>
      <vt:lpstr>Introduction – 1st Global Report</vt:lpstr>
      <vt:lpstr>Achievements – 1st Global Report</vt:lpstr>
      <vt:lpstr>Urgent Recommendations –  1st Global Report</vt:lpstr>
      <vt:lpstr>Purpose of 2nd Global Report</vt:lpstr>
      <vt:lpstr>Process for 2nd Global Report</vt:lpstr>
      <vt:lpstr>2nd Global Report – Review of Introduction</vt:lpstr>
      <vt:lpstr>Qualitative and Quantitative Research</vt:lpstr>
      <vt:lpstr>Report Layout</vt:lpstr>
      <vt:lpstr>Report Layout</vt:lpstr>
      <vt:lpstr>Chapter Structure</vt:lpstr>
      <vt:lpstr>Diversity of Persons with DeafBlindness</vt:lpstr>
      <vt:lpstr>Prevalence</vt:lpstr>
      <vt:lpstr>Prevalence</vt:lpstr>
      <vt:lpstr>Prevalence</vt:lpstr>
      <vt:lpstr>Conclusions of the Report</vt:lpstr>
      <vt:lpstr>Conclusions of the Report</vt:lpstr>
      <vt:lpstr>Conclusions of the Report</vt:lpstr>
      <vt:lpstr>Conclusions of the Report</vt:lpstr>
      <vt:lpstr>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WFDB’s 2nd Global Report</dc:title>
  <dc:creator>Bailey Grey</dc:creator>
  <cp:lastModifiedBy>Deborah Harlin</cp:lastModifiedBy>
  <cp:revision>62</cp:revision>
  <dcterms:created xsi:type="dcterms:W3CDTF">2022-07-08T07:56:24Z</dcterms:created>
  <dcterms:modified xsi:type="dcterms:W3CDTF">2023-06-02T21:04:44Z</dcterms:modified>
</cp:coreProperties>
</file>