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7" r:id="rId2"/>
    <p:sldId id="273" r:id="rId3"/>
    <p:sldId id="274" r:id="rId4"/>
    <p:sldId id="278" r:id="rId5"/>
    <p:sldId id="288" r:id="rId6"/>
    <p:sldId id="289" r:id="rId7"/>
    <p:sldId id="291" r:id="rId8"/>
    <p:sldId id="279" r:id="rId9"/>
    <p:sldId id="286" r:id="rId10"/>
    <p:sldId id="276" r:id="rId11"/>
    <p:sldId id="290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r:id="rId56" roundtripDataSignature="AMtx7mixUMgjkfA+mlAmhKTjrpBX+2+s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759332-371A-427C-B673-221DE74060D4}" v="47" dt="2022-07-07T09:30:11.467"/>
    <p1510:client id="{AEE1BBAB-F7DB-4424-B5BC-0887A4AD36D1}" v="99" dt="2022-07-06T12:08:15.879"/>
    <p1510:client id="{E9058381-7203-4F4E-BB4C-BBA15DD3E27D}" v="79" dt="2022-07-10T09:16:38.4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2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57" Type="http://schemas.openxmlformats.org/officeDocument/2006/relationships/presProps" Target="presProps.xml"/><Relationship Id="rId61" Type="http://schemas.microsoft.com/office/2015/10/relationships/revisionInfo" Target="revisionInfo.xml"/><Relationship Id="rId10" Type="http://schemas.openxmlformats.org/officeDocument/2006/relationships/slide" Target="slides/slide9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56" Type="http://customschemas.google.com/relationships/presentationmetadata" Target="meta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F1ADB423-AC42-E226-E4BE-F60A15555D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E54D001-E3B8-8B4F-357B-994A781931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00AF3-B9AE-4FC3-A73A-012183217B8D}" type="datetimeFigureOut">
              <a:rPr lang="es-ES" smtClean="0"/>
              <a:t>02/06/2023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5391471-C36A-19C5-4363-284130B15A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0EB8516-B674-CD0C-29F9-8D78561401B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401EB-0168-4567-92AB-D12D66F6E1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215082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9E6E686B-4608-AC30-23F9-892C7B7BEA1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6185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143C4C5-1DC8-86D9-69A7-6EE51077E3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32929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143C4C5-1DC8-86D9-69A7-6EE51077E3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1948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AB4A5A1-5986-6ED8-E6E6-1B1279A7078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0426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AB4A5A1-5986-6ED8-E6E6-1B1279A7078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4181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AB4A5A1-5986-6ED8-E6E6-1B1279A7078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37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AB4A5A1-5986-6ED8-E6E6-1B1279A7078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6015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AB4A5A1-5986-6ED8-E6E6-1B1279A7078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5656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AB4A5A1-5986-6ED8-E6E6-1B1279A7078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872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3579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pic>
        <p:nvPicPr>
          <p:cNvPr id="20" name="Google Shape;20;p11" descr="Macintosh HD:Users:olgasegkou:Desktop:Στιγμιότυπο 2015-05-15, 14.43.3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4474" y="31530"/>
            <a:ext cx="1515996" cy="998383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11"/>
          <p:cNvSpPr/>
          <p:nvPr/>
        </p:nvSpPr>
        <p:spPr>
          <a:xfrm>
            <a:off x="247650" y="6548000"/>
            <a:ext cx="116967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b="0" i="0" u="none" strike="noStrike" cap="none">
                <a:solidFill>
                  <a:srgbClr val="0F2F21"/>
                </a:solidFill>
                <a:latin typeface="Calibri"/>
                <a:ea typeface="Calibri"/>
                <a:cs typeface="Calibri"/>
                <a:sym typeface="Calibri"/>
              </a:rPr>
              <a:t>This project has received funding from the European Union’s Horizon 2020 research and innovation programme under grant agreement No 857159 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pic>
        <p:nvPicPr>
          <p:cNvPr id="64" name="Google Shape;64;p16" descr="Macintosh HD:Users:olgasegkou:Desktop:Στιγμιότυπο 2015-05-15, 14.43.3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4474" y="31530"/>
            <a:ext cx="1515996" cy="998383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6"/>
          <p:cNvSpPr/>
          <p:nvPr/>
        </p:nvSpPr>
        <p:spPr>
          <a:xfrm>
            <a:off x="247650" y="6548000"/>
            <a:ext cx="116967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rgbClr val="0F2F21"/>
                </a:solidFill>
                <a:latin typeface="Calibri"/>
                <a:ea typeface="Calibri"/>
                <a:cs typeface="Calibri"/>
                <a:sym typeface="Calibri"/>
              </a:rPr>
              <a:t>This project has received funding from the European Union’s Horizon 2020 research and innovation programme under grant agreement No 857159 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pic>
        <p:nvPicPr>
          <p:cNvPr id="71" name="Google Shape;71;p17" descr="Macintosh HD:Users:olgasegkou:Desktop:Στιγμιότυπο 2015-05-15, 14.43.3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4474" y="31530"/>
            <a:ext cx="1515996" cy="998383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7"/>
          <p:cNvSpPr/>
          <p:nvPr/>
        </p:nvSpPr>
        <p:spPr>
          <a:xfrm>
            <a:off x="247650" y="6548000"/>
            <a:ext cx="116967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rgbClr val="0F2F21"/>
                </a:solidFill>
                <a:latin typeface="Calibri"/>
                <a:ea typeface="Calibri"/>
                <a:cs typeface="Calibri"/>
                <a:sym typeface="Calibri"/>
              </a:rPr>
              <a:t>This project has received funding from the European Union’s Horizon 2020 research and innovation programme under grant agreement No 857159 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pic>
        <p:nvPicPr>
          <p:cNvPr id="80" name="Google Shape;80;p18" descr="Macintosh HD:Users:olgasegkou:Desktop:Στιγμιότυπο 2015-05-15, 14.43.3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4474" y="31530"/>
            <a:ext cx="1515996" cy="998383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8"/>
          <p:cNvSpPr/>
          <p:nvPr/>
        </p:nvSpPr>
        <p:spPr>
          <a:xfrm>
            <a:off x="247650" y="6548000"/>
            <a:ext cx="116967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rgbClr val="0F2F21"/>
                </a:solidFill>
                <a:latin typeface="Calibri"/>
                <a:ea typeface="Calibri"/>
                <a:cs typeface="Calibri"/>
                <a:sym typeface="Calibri"/>
              </a:rPr>
              <a:t>This project has received funding from the European Union’s Horizon 2020 research and innovation programme under grant agreement No 857159 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5" name="Google Shape;85;p1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pic>
        <p:nvPicPr>
          <p:cNvPr id="89" name="Google Shape;89;p19" descr="Macintosh HD:Users:olgasegkou:Desktop:Στιγμιότυπο 2015-05-15, 14.43.3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4474" y="31530"/>
            <a:ext cx="1515996" cy="998383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9"/>
          <p:cNvSpPr/>
          <p:nvPr/>
        </p:nvSpPr>
        <p:spPr>
          <a:xfrm>
            <a:off x="247650" y="6548000"/>
            <a:ext cx="116967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rgbClr val="0F2F21"/>
                </a:solidFill>
                <a:latin typeface="Calibri"/>
                <a:ea typeface="Calibri"/>
                <a:cs typeface="Calibri"/>
                <a:sym typeface="Calibri"/>
              </a:rPr>
              <a:t>This project has received funding from the European Union’s Horizon 2020 research and innovation programme under grant agreement No 857159 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pic>
        <p:nvPicPr>
          <p:cNvPr id="97" name="Google Shape;97;p20" descr="Macintosh HD:Users:olgasegkou:Desktop:Στιγμιότυπο 2015-05-15, 14.43.3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4474" y="31530"/>
            <a:ext cx="1515996" cy="998383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0"/>
          <p:cNvSpPr/>
          <p:nvPr/>
        </p:nvSpPr>
        <p:spPr>
          <a:xfrm>
            <a:off x="247650" y="6548000"/>
            <a:ext cx="116967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rgbClr val="0F2F21"/>
                </a:solidFill>
                <a:latin typeface="Calibri"/>
                <a:ea typeface="Calibri"/>
                <a:cs typeface="Calibri"/>
                <a:sym typeface="Calibri"/>
              </a:rPr>
              <a:t>This project has received funding from the European Union’s Horizon 2020 research and innovation programme under grant agreement No 857159 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pic>
        <p:nvPicPr>
          <p:cNvPr id="105" name="Google Shape;105;p21" descr="Macintosh HD:Users:olgasegkou:Desktop:Στιγμιότυπο 2015-05-15, 14.43.3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4474" y="31530"/>
            <a:ext cx="1515996" cy="998383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1"/>
          <p:cNvSpPr/>
          <p:nvPr/>
        </p:nvSpPr>
        <p:spPr>
          <a:xfrm>
            <a:off x="247650" y="6548000"/>
            <a:ext cx="116967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rgbClr val="0F2F21"/>
                </a:solidFill>
                <a:latin typeface="Calibri"/>
                <a:ea typeface="Calibri"/>
                <a:cs typeface="Calibri"/>
                <a:sym typeface="Calibri"/>
              </a:rPr>
              <a:t>This project has received funding from the European Union’s Horizon 2020 research and innovation programme under grant agreement No 857159 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pic>
        <p:nvPicPr>
          <p:cNvPr id="15" name="Google Shape;15;p10" descr="A picture containing food, game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5372" y="159538"/>
            <a:ext cx="1938581" cy="107759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rojects@wfdb.e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jpg"/><Relationship Id="rId4" Type="http://schemas.openxmlformats.org/officeDocument/2006/relationships/hyperlink" Target="http://www.shapes2020.e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fdb.eu/wfdb-report-2022/" TargetMode="External"/><Relationship Id="rId3" Type="http://schemas.openxmlformats.org/officeDocument/2006/relationships/hyperlink" Target="https://wfdb.eu/wp-content/uploads/2021/07/COVID19-as-social-disability-the-opportunity-of-social-empathy-for-empowerment_final_accessible.pdf" TargetMode="External"/><Relationship Id="rId7" Type="http://schemas.openxmlformats.org/officeDocument/2006/relationships/hyperlink" Target="https://open-research-europe.ec.europa.eu/articles/2-85/v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housing.planning.org/documents/5841/AAA_ISO_report_fina.l.pdf" TargetMode="External"/><Relationship Id="rId5" Type="http://schemas.openxmlformats.org/officeDocument/2006/relationships/hyperlink" Target="https://shapes2020.eu/shapes-stories/a-window-to-the-world-guide-interpreters-and-tactile-communication/" TargetMode="External"/><Relationship Id="rId10" Type="http://schemas.openxmlformats.org/officeDocument/2006/relationships/image" Target="../media/image3.jpg"/><Relationship Id="rId4" Type="http://schemas.openxmlformats.org/officeDocument/2006/relationships/hyperlink" Target="https://shapes2020.eu/shapes-stories/the-red-and-white-cane-obstacles-and-barriers/" TargetMode="Externa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"/>
          <p:cNvSpPr/>
          <p:nvPr/>
        </p:nvSpPr>
        <p:spPr>
          <a:xfrm>
            <a:off x="1518660" y="3211989"/>
            <a:ext cx="8932932" cy="1954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</a:pPr>
            <a:r>
              <a:rPr lang="en-US" sz="2400" b="1" dirty="0">
                <a:solidFill>
                  <a:srgbClr val="385623"/>
                </a:solidFill>
              </a:rPr>
              <a:t>SHAPES Project and the inclusion of older persons with deafblindness</a:t>
            </a:r>
          </a:p>
          <a:p>
            <a:pPr algn="ctr">
              <a:lnSpc>
                <a:spcPct val="107000"/>
              </a:lnSpc>
              <a:spcBef>
                <a:spcPts val="1200"/>
              </a:spcBef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Lucia D’Arino, WFDB Program Advisor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rgbClr val="385623"/>
              </a:solidFill>
            </a:endParaRPr>
          </a:p>
          <a:p>
            <a:pPr lvl="0" algn="ctr"/>
            <a:r>
              <a:rPr lang="en-US" sz="2400" b="0" i="0" u="none" strike="noStrike" cap="none" dirty="0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European Parliament, Brussels</a:t>
            </a:r>
            <a:r>
              <a:rPr lang="en-US" sz="2400" dirty="0">
                <a:solidFill>
                  <a:srgbClr val="385623"/>
                </a:solidFill>
              </a:rPr>
              <a:t>, June 6</a:t>
            </a:r>
            <a:r>
              <a:rPr lang="en-US" sz="2400" baseline="30000" dirty="0">
                <a:solidFill>
                  <a:srgbClr val="385623"/>
                </a:solidFill>
              </a:rPr>
              <a:t>th </a:t>
            </a:r>
            <a:r>
              <a:rPr lang="en-US" sz="2400" dirty="0">
                <a:solidFill>
                  <a:srgbClr val="385623"/>
                </a:solidFill>
              </a:rPr>
              <a:t>2023</a:t>
            </a:r>
            <a:endParaRPr lang="en-US" sz="2400" b="0" i="0" u="none" strike="noStrike" cap="none" dirty="0">
              <a:solidFill>
                <a:srgbClr val="38562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2" name="Google Shape;112;p1" descr="Diagrama&#10;&#10;Descripción generada automáticamente con confianza medi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21959" y="0"/>
            <a:ext cx="2948081" cy="2866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EF94D3FD-C1D9-9A9E-F5F1-4354B4FAA4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1409" y="5608291"/>
            <a:ext cx="1969179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3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"/>
          <p:cNvSpPr/>
          <p:nvPr/>
        </p:nvSpPr>
        <p:spPr>
          <a:xfrm>
            <a:off x="1286107" y="1463221"/>
            <a:ext cx="770122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dirty="0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Way</a:t>
            </a:r>
            <a:r>
              <a:rPr lang="es-ES" sz="2400" b="1" dirty="0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 forward</a:t>
            </a:r>
            <a:endParaRPr sz="2400" b="1" dirty="0">
              <a:solidFill>
                <a:srgbClr val="38562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"/>
          <p:cNvSpPr txBox="1"/>
          <p:nvPr/>
        </p:nvSpPr>
        <p:spPr>
          <a:xfrm>
            <a:off x="892793" y="2125574"/>
            <a:ext cx="10711378" cy="4385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-US" sz="1800" dirty="0">
                <a:effectLst/>
                <a:latin typeface="+mn-lt"/>
                <a:ea typeface="Calibri" panose="020F0502020204030204" pitchFamily="34" charset="0"/>
              </a:rPr>
              <a:t>Collaboration with Agile Ageing Alliance (AAA) on an ISO Standard</a:t>
            </a:r>
            <a:endParaRPr lang="en-GB" sz="1800" dirty="0">
              <a:effectLst/>
              <a:latin typeface="+mn-lt"/>
              <a:ea typeface="Calibri" panose="020F0502020204030204" pitchFamily="34" charset="0"/>
            </a:endParaRP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-GB" sz="1800" dirty="0">
                <a:effectLst/>
                <a:latin typeface="+mn-lt"/>
                <a:ea typeface="Calibri" panose="020F0502020204030204" pitchFamily="34" charset="0"/>
              </a:rPr>
              <a:t>Conduct further interviews to be published in article with Maynoot</a:t>
            </a:r>
            <a:r>
              <a:rPr lang="en-GB" sz="1800" dirty="0">
                <a:latin typeface="+mn-lt"/>
                <a:ea typeface="Calibri" panose="020F0502020204030204" pitchFamily="34" charset="0"/>
              </a:rPr>
              <a:t>h University</a:t>
            </a:r>
          </a:p>
          <a:p>
            <a:pPr marL="457200" indent="-342900">
              <a:lnSpc>
                <a:spcPct val="200000"/>
              </a:lnSpc>
              <a:buClr>
                <a:schemeClr val="dk1"/>
              </a:buClr>
              <a:buSzPts val="1800"/>
              <a:buFont typeface="Arial"/>
              <a:buChar char="●"/>
            </a:pPr>
            <a:r>
              <a:rPr lang="en-GB" sz="1800" dirty="0">
                <a:latin typeface="+mn-lt"/>
                <a:ea typeface="Calibri" panose="020F0502020204030204" pitchFamily="34" charset="0"/>
              </a:rPr>
              <a:t>Dissemination of 2</a:t>
            </a:r>
            <a:r>
              <a:rPr lang="en-GB" sz="1800" baseline="30000" dirty="0">
                <a:latin typeface="+mn-lt"/>
                <a:ea typeface="Calibri" panose="020F0502020204030204" pitchFamily="34" charset="0"/>
              </a:rPr>
              <a:t>nd</a:t>
            </a:r>
            <a:r>
              <a:rPr lang="en-GB" sz="1800" dirty="0">
                <a:latin typeface="+mn-lt"/>
                <a:ea typeface="Calibri" panose="020F0502020204030204" pitchFamily="34" charset="0"/>
              </a:rPr>
              <a:t> Global Report, i.e.: CoSP16 in New York and online side event, webinar by Sense International on </a:t>
            </a:r>
            <a:r>
              <a:rPr lang="en-GB" sz="1800" dirty="0">
                <a:effectLst/>
                <a:latin typeface="+mn-lt"/>
                <a:ea typeface="Calibri" panose="020F0502020204030204" pitchFamily="34" charset="0"/>
              </a:rPr>
              <a:t>Thursday 27</a:t>
            </a:r>
            <a:r>
              <a:rPr lang="en-GB" sz="1800" baseline="30000" dirty="0">
                <a:effectLst/>
                <a:latin typeface="+mn-lt"/>
                <a:ea typeface="Calibri" panose="020F0502020204030204" pitchFamily="34" charset="0"/>
              </a:rPr>
              <a:t>th</a:t>
            </a:r>
            <a:r>
              <a:rPr lang="en-GB" sz="1800" dirty="0">
                <a:effectLst/>
                <a:latin typeface="+mn-lt"/>
                <a:ea typeface="Calibri" panose="020F0502020204030204" pitchFamily="34" charset="0"/>
              </a:rPr>
              <a:t> June</a:t>
            </a:r>
          </a:p>
          <a:p>
            <a:pPr marL="457200" indent="-342900">
              <a:lnSpc>
                <a:spcPct val="200000"/>
              </a:lnSpc>
              <a:buClr>
                <a:schemeClr val="dk1"/>
              </a:buClr>
              <a:buSzPts val="1800"/>
              <a:buFont typeface="Arial"/>
              <a:buChar char="●"/>
            </a:pPr>
            <a:r>
              <a:rPr lang="en-GB" sz="1800" dirty="0">
                <a:latin typeface="+mn-lt"/>
                <a:ea typeface="Calibri" panose="020F0502020204030204" pitchFamily="34" charset="0"/>
              </a:rPr>
              <a:t>Webinar by Access Earth on Disability and Intersectionality on </a:t>
            </a:r>
            <a:r>
              <a:rPr lang="en-IE" sz="1800" dirty="0">
                <a:effectLst/>
                <a:latin typeface="+mn-lt"/>
                <a:ea typeface="Calibri" panose="020F0502020204030204" pitchFamily="34" charset="0"/>
              </a:rPr>
              <a:t>19</a:t>
            </a:r>
            <a:r>
              <a:rPr lang="en-IE" sz="1800" baseline="30000" dirty="0">
                <a:effectLst/>
                <a:latin typeface="+mn-lt"/>
                <a:ea typeface="Calibri" panose="020F0502020204030204" pitchFamily="34" charset="0"/>
              </a:rPr>
              <a:t>th</a:t>
            </a:r>
            <a:r>
              <a:rPr lang="en-IE" sz="1800" dirty="0">
                <a:effectLst/>
                <a:latin typeface="+mn-lt"/>
                <a:ea typeface="Calibri" panose="020F0502020204030204" pitchFamily="34" charset="0"/>
              </a:rPr>
              <a:t> of July</a:t>
            </a:r>
          </a:p>
          <a:p>
            <a:pPr marL="457200" indent="-342900">
              <a:lnSpc>
                <a:spcPct val="200000"/>
              </a:lnSpc>
              <a:buClr>
                <a:schemeClr val="dk1"/>
              </a:buClr>
              <a:buSzPts val="1800"/>
              <a:buFont typeface="Arial"/>
              <a:buChar char="●"/>
            </a:pPr>
            <a:r>
              <a:rPr lang="en-GB" sz="1800" dirty="0">
                <a:latin typeface="+mn-lt"/>
                <a:ea typeface="Calibri" panose="020F0502020204030204" pitchFamily="34" charset="0"/>
              </a:rPr>
              <a:t>Production of Global report on older people with deafblindness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endParaRPr lang="en-GB" sz="1800" dirty="0">
              <a:effectLst/>
              <a:latin typeface="+mn-lt"/>
              <a:ea typeface="Calibri" panose="020F0502020204030204" pitchFamily="34" charset="0"/>
            </a:endParaRP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endParaRPr lang="en-GB" sz="18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Google Shape;112;p1" descr="Diagrama&#10;&#10;Descripción generada automáticamente con confianza media">
            <a:extLst>
              <a:ext uri="{FF2B5EF4-FFF2-40B4-BE49-F238E27FC236}">
                <a16:creationId xmlns:a16="http://schemas.microsoft.com/office/drawing/2014/main" id="{1A8E161E-C5FA-7C9B-8B85-076E19CD4F0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91257" y="80233"/>
            <a:ext cx="1173351" cy="1090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DA logo">
            <a:extLst>
              <a:ext uri="{FF2B5EF4-FFF2-40B4-BE49-F238E27FC236}">
                <a16:creationId xmlns:a16="http://schemas.microsoft.com/office/drawing/2014/main" id="{D436AF9F-FBAD-96BC-C66F-66ECB14834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927" y="280915"/>
            <a:ext cx="1974850" cy="65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732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"/>
          <p:cNvSpPr/>
          <p:nvPr/>
        </p:nvSpPr>
        <p:spPr>
          <a:xfrm>
            <a:off x="1231243" y="1813824"/>
            <a:ext cx="770122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dirty="0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Thank</a:t>
            </a:r>
            <a:r>
              <a:rPr lang="es-ES" sz="2400" b="1" dirty="0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1" dirty="0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you</a:t>
            </a:r>
            <a:r>
              <a:rPr lang="es-ES" sz="2400" b="1" dirty="0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! </a:t>
            </a:r>
            <a:r>
              <a:rPr lang="es-ES" sz="2400" b="1" dirty="0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Questions</a:t>
            </a:r>
            <a:r>
              <a:rPr lang="es-ES" sz="2400" b="1" dirty="0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2400" b="1" dirty="0">
              <a:solidFill>
                <a:srgbClr val="38562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"/>
          <p:cNvSpPr txBox="1"/>
          <p:nvPr/>
        </p:nvSpPr>
        <p:spPr>
          <a:xfrm>
            <a:off x="978573" y="2682104"/>
            <a:ext cx="9775500" cy="2169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Contact person inside WFDB: Lucia D’Arino (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projects@wfdb.eu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Official website: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www.shapes2020.eu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Twitter: @H2020Shapes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endParaRPr lang="en-GB" sz="18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Google Shape;112;p1" descr="Diagrama&#10;&#10;Descripción generada automáticamente con confianza media">
            <a:extLst>
              <a:ext uri="{FF2B5EF4-FFF2-40B4-BE49-F238E27FC236}">
                <a16:creationId xmlns:a16="http://schemas.microsoft.com/office/drawing/2014/main" id="{1A8E161E-C5FA-7C9B-8B85-076E19CD4F06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91257" y="80233"/>
            <a:ext cx="1173351" cy="1090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DA logo">
            <a:extLst>
              <a:ext uri="{FF2B5EF4-FFF2-40B4-BE49-F238E27FC236}">
                <a16:creationId xmlns:a16="http://schemas.microsoft.com/office/drawing/2014/main" id="{D436AF9F-FBAD-96BC-C66F-66ECB148349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927" y="280915"/>
            <a:ext cx="1974850" cy="65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61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"/>
          <p:cNvSpPr/>
          <p:nvPr/>
        </p:nvSpPr>
        <p:spPr>
          <a:xfrm>
            <a:off x="1242564" y="1535318"/>
            <a:ext cx="770122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WFDB’s role in project</a:t>
            </a:r>
            <a:endParaRPr sz="2400" b="1" dirty="0">
              <a:solidFill>
                <a:srgbClr val="38562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4"/>
          <p:cNvSpPr txBox="1"/>
          <p:nvPr/>
        </p:nvSpPr>
        <p:spPr>
          <a:xfrm>
            <a:off x="877616" y="2096888"/>
            <a:ext cx="10652968" cy="4349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-US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Bring to SHAPES the perspective of the deafblind community showcasing its diversity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-US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Contribute with WFDB’s understanding of persons with deafblindness and their diverse needs, in terms of health, technology and accessibility 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-US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Advocate for the inclusion and rights of persons with deafblindness using the CRPD as a basis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-US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Coordinate with WFDB members the involvement of older persons with deafblindness</a:t>
            </a:r>
          </a:p>
          <a:p>
            <a:pPr marL="114300" marR="0" lvl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endParaRPr lang="es-ES"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7145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4" descr="IDA logo">
            <a:extLst>
              <a:ext uri="{FF2B5EF4-FFF2-40B4-BE49-F238E27FC236}">
                <a16:creationId xmlns:a16="http://schemas.microsoft.com/office/drawing/2014/main" id="{6C59B2CE-07F4-F122-ABB5-C0D528B9C6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191" y="345173"/>
            <a:ext cx="1974850" cy="652780"/>
          </a:xfrm>
          <a:prstGeom prst="rect">
            <a:avLst/>
          </a:prstGeom>
        </p:spPr>
      </p:pic>
      <p:pic>
        <p:nvPicPr>
          <p:cNvPr id="5" name="Google Shape;112;p1" descr="Diagrama&#10;&#10;Descripción generada automáticamente con confianza media">
            <a:extLst>
              <a:ext uri="{FF2B5EF4-FFF2-40B4-BE49-F238E27FC236}">
                <a16:creationId xmlns:a16="http://schemas.microsoft.com/office/drawing/2014/main" id="{6FC3FE96-2A58-E98F-270F-59C2890D27D7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91257" y="126464"/>
            <a:ext cx="1173351" cy="10901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3716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"/>
          <p:cNvSpPr/>
          <p:nvPr/>
        </p:nvSpPr>
        <p:spPr>
          <a:xfrm>
            <a:off x="1286107" y="1402848"/>
            <a:ext cx="770122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WFDB’s general objectives in the project</a:t>
            </a:r>
            <a:endParaRPr sz="2400" b="1" dirty="0">
              <a:solidFill>
                <a:srgbClr val="38562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4"/>
          <p:cNvSpPr txBox="1"/>
          <p:nvPr/>
        </p:nvSpPr>
        <p:spPr>
          <a:xfrm>
            <a:off x="877616" y="2096888"/>
            <a:ext cx="10652968" cy="4903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-US" sz="1800" dirty="0">
                <a:solidFill>
                  <a:schemeClr val="dk1"/>
                </a:solidFill>
              </a:rPr>
              <a:t>Be involved in all key processes of the project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-US" sz="1800" dirty="0">
                <a:solidFill>
                  <a:schemeClr val="dk1"/>
                </a:solidFill>
              </a:rPr>
              <a:t>Collect data on the situation and realities of older persons with deafblindness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-US" sz="1800" dirty="0">
                <a:solidFill>
                  <a:schemeClr val="dk1"/>
                </a:solidFill>
              </a:rPr>
              <a:t>Raise awareness on deafblindness as a distinct disability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-US" sz="1800" dirty="0">
                <a:solidFill>
                  <a:schemeClr val="dk1"/>
                </a:solidFill>
              </a:rPr>
              <a:t>Ensure the platform and digital solutions are inclusive of persons with deafblindness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-US" sz="1800" dirty="0">
                <a:solidFill>
                  <a:schemeClr val="dk1"/>
                </a:solidFill>
              </a:rPr>
              <a:t>Study ways in which technology can prevent exclusion and isolation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-US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Disseminate the results both internally within SHAPES and externally </a:t>
            </a:r>
          </a:p>
          <a:p>
            <a:pPr marL="114300" marR="0" lvl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endParaRPr lang="es-ES"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7145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4" descr="IDA logo">
            <a:extLst>
              <a:ext uri="{FF2B5EF4-FFF2-40B4-BE49-F238E27FC236}">
                <a16:creationId xmlns:a16="http://schemas.microsoft.com/office/drawing/2014/main" id="{6C59B2CE-07F4-F122-ABB5-C0D528B9C6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927" y="280915"/>
            <a:ext cx="1974850" cy="652780"/>
          </a:xfrm>
          <a:prstGeom prst="rect">
            <a:avLst/>
          </a:prstGeom>
        </p:spPr>
      </p:pic>
      <p:pic>
        <p:nvPicPr>
          <p:cNvPr id="5" name="Google Shape;112;p1" descr="Diagrama&#10;&#10;Descripción generada automáticamente con confianza media">
            <a:extLst>
              <a:ext uri="{FF2B5EF4-FFF2-40B4-BE49-F238E27FC236}">
                <a16:creationId xmlns:a16="http://schemas.microsoft.com/office/drawing/2014/main" id="{6FC3FE96-2A58-E98F-270F-59C2890D27D7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27833" y="80233"/>
            <a:ext cx="1173351" cy="10901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6374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"/>
          <p:cNvSpPr/>
          <p:nvPr/>
        </p:nvSpPr>
        <p:spPr>
          <a:xfrm>
            <a:off x="1286107" y="1402848"/>
            <a:ext cx="770122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385623"/>
                </a:solidFill>
              </a:rPr>
              <a:t>Examples of our work</a:t>
            </a:r>
            <a:endParaRPr sz="2400" b="1" dirty="0">
              <a:solidFill>
                <a:srgbClr val="38562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4"/>
          <p:cNvSpPr txBox="1"/>
          <p:nvPr/>
        </p:nvSpPr>
        <p:spPr>
          <a:xfrm>
            <a:off x="959912" y="1965056"/>
            <a:ext cx="10652968" cy="3831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indent="-342900">
              <a:lnSpc>
                <a:spcPct val="250000"/>
              </a:lnSpc>
              <a:buClr>
                <a:schemeClr val="dk1"/>
              </a:buClr>
              <a:buSzPts val="1800"/>
              <a:buFont typeface="Arial"/>
              <a:buChar char="●"/>
            </a:pPr>
            <a:r>
              <a:rPr lang="en-US" sz="1800" dirty="0">
                <a:solidFill>
                  <a:schemeClr val="dk1"/>
                </a:solidFill>
              </a:rPr>
              <a:t>End-user testing of platform and digital solutions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-US" sz="1800" dirty="0">
                <a:solidFill>
                  <a:schemeClr val="dk1"/>
                </a:solidFill>
              </a:rPr>
              <a:t>Interviews and focus groups with persons with deafblindness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-US" sz="1800" dirty="0">
                <a:solidFill>
                  <a:schemeClr val="dk1"/>
                </a:solidFill>
              </a:rPr>
              <a:t>Production of reports documenting challenges and recommendations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-US" sz="1800" dirty="0">
                <a:solidFill>
                  <a:schemeClr val="dk1"/>
                </a:solidFill>
              </a:rPr>
              <a:t>Section on older persons with deafblindness in 2</a:t>
            </a:r>
            <a:r>
              <a:rPr lang="en-US" sz="1800" baseline="30000" dirty="0">
                <a:solidFill>
                  <a:schemeClr val="dk1"/>
                </a:solidFill>
              </a:rPr>
              <a:t>nd</a:t>
            </a:r>
            <a:r>
              <a:rPr lang="en-US" sz="1800" dirty="0">
                <a:solidFill>
                  <a:schemeClr val="dk1"/>
                </a:solidFill>
              </a:rPr>
              <a:t> Global report</a:t>
            </a:r>
          </a:p>
          <a:p>
            <a:pPr marL="457200" indent="-342900">
              <a:lnSpc>
                <a:spcPct val="200000"/>
              </a:lnSpc>
              <a:buClr>
                <a:schemeClr val="dk1"/>
              </a:buClr>
              <a:buSzPts val="1800"/>
              <a:buFont typeface="Arial"/>
              <a:buChar char="●"/>
            </a:pPr>
            <a:r>
              <a:rPr lang="en-US" sz="1800" dirty="0">
                <a:solidFill>
                  <a:schemeClr val="dk1"/>
                </a:solidFill>
              </a:rPr>
              <a:t>3 WFDB-SHAPES workshops have been held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4" descr="IDA logo">
            <a:extLst>
              <a:ext uri="{FF2B5EF4-FFF2-40B4-BE49-F238E27FC236}">
                <a16:creationId xmlns:a16="http://schemas.microsoft.com/office/drawing/2014/main" id="{6C59B2CE-07F4-F122-ABB5-C0D528B9C6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927" y="280915"/>
            <a:ext cx="1974850" cy="652780"/>
          </a:xfrm>
          <a:prstGeom prst="rect">
            <a:avLst/>
          </a:prstGeom>
        </p:spPr>
      </p:pic>
      <p:pic>
        <p:nvPicPr>
          <p:cNvPr id="5" name="Google Shape;112;p1" descr="Diagrama&#10;&#10;Descripción generada automáticamente con confianza media">
            <a:extLst>
              <a:ext uri="{FF2B5EF4-FFF2-40B4-BE49-F238E27FC236}">
                <a16:creationId xmlns:a16="http://schemas.microsoft.com/office/drawing/2014/main" id="{6FC3FE96-2A58-E98F-270F-59C2890D27D7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27833" y="80233"/>
            <a:ext cx="1173351" cy="10901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5562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"/>
          <p:cNvSpPr/>
          <p:nvPr/>
        </p:nvSpPr>
        <p:spPr>
          <a:xfrm>
            <a:off x="1286107" y="1402848"/>
            <a:ext cx="770122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385623"/>
                </a:solidFill>
              </a:rPr>
              <a:t>Publications</a:t>
            </a:r>
            <a:endParaRPr sz="2400" b="1" dirty="0">
              <a:solidFill>
                <a:srgbClr val="38562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4"/>
          <p:cNvSpPr txBox="1"/>
          <p:nvPr/>
        </p:nvSpPr>
        <p:spPr>
          <a:xfrm>
            <a:off x="795320" y="1791320"/>
            <a:ext cx="11183320" cy="5539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54595F"/>
                </a:solidFill>
                <a:effectLst/>
                <a:latin typeface="+mn-lt"/>
              </a:rPr>
              <a:t>2020: “</a:t>
            </a:r>
            <a:r>
              <a:rPr lang="en-US" sz="2000" b="0" i="0" u="none" strike="noStrike" dirty="0">
                <a:solidFill>
                  <a:srgbClr val="54595F"/>
                </a:solidFill>
                <a:effectLst/>
                <a:latin typeface="+mn-lt"/>
                <a:hlinkClick r:id="rId3"/>
              </a:rPr>
              <a:t>COVID-19 as social disability – the opportunity of social empathy for empowerment” </a:t>
            </a:r>
            <a:r>
              <a:rPr lang="en-US" sz="2000" b="0" i="0" dirty="0">
                <a:solidFill>
                  <a:srgbClr val="54595F"/>
                </a:solidFill>
                <a:effectLst/>
                <a:latin typeface="+mn-lt"/>
              </a:rPr>
              <a:t>(co-authored)</a:t>
            </a:r>
          </a:p>
          <a:p>
            <a:pPr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54595F"/>
                </a:solidFill>
                <a:effectLst/>
                <a:latin typeface="+mn-lt"/>
              </a:rPr>
              <a:t>2021: “</a:t>
            </a:r>
            <a:r>
              <a:rPr lang="en-US" sz="2000" b="0" i="0" u="none" strike="noStrike" dirty="0">
                <a:solidFill>
                  <a:srgbClr val="54595F"/>
                </a:solidFill>
                <a:effectLst/>
                <a:latin typeface="+mn-lt"/>
                <a:hlinkClick r:id="rId4"/>
              </a:rPr>
              <a:t>The Red and White Cane: Obstacles and Barriers”</a:t>
            </a:r>
            <a:r>
              <a:rPr lang="en-US" sz="2000" b="0" i="0" dirty="0">
                <a:solidFill>
                  <a:srgbClr val="54595F"/>
                </a:solidFill>
                <a:effectLst/>
                <a:latin typeface="+mn-lt"/>
              </a:rPr>
              <a:t> (SHAPES Story)</a:t>
            </a:r>
          </a:p>
          <a:p>
            <a:pPr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54595F"/>
                </a:solidFill>
                <a:effectLst/>
                <a:latin typeface="+mn-lt"/>
              </a:rPr>
              <a:t>2022: “</a:t>
            </a:r>
            <a:r>
              <a:rPr lang="en-US" sz="2000" b="0" i="0" u="none" strike="noStrike" dirty="0">
                <a:solidFill>
                  <a:srgbClr val="54595F"/>
                </a:solidFill>
                <a:effectLst/>
                <a:latin typeface="+mn-lt"/>
                <a:hlinkClick r:id="rId5"/>
              </a:rPr>
              <a:t>A Window to the World: Guide Interpreters and Tactile Communication”</a:t>
            </a:r>
            <a:r>
              <a:rPr lang="en-US" sz="2000" b="0" i="0" dirty="0">
                <a:solidFill>
                  <a:srgbClr val="54595F"/>
                </a:solidFill>
                <a:effectLst/>
                <a:latin typeface="+mn-lt"/>
              </a:rPr>
              <a:t> (SHAPES Story)</a:t>
            </a:r>
          </a:p>
          <a:p>
            <a:pPr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54595F"/>
                </a:solidFill>
                <a:effectLst/>
                <a:latin typeface="+mn-lt"/>
              </a:rPr>
              <a:t>2022: “</a:t>
            </a:r>
            <a:r>
              <a:rPr lang="en-US" sz="2000" b="0" i="0" u="none" strike="noStrike" dirty="0">
                <a:solidFill>
                  <a:srgbClr val="54595F"/>
                </a:solidFill>
                <a:effectLst/>
                <a:latin typeface="+mn-lt"/>
                <a:hlinkClick r:id="rId6"/>
              </a:rPr>
              <a:t>Cultivating </a:t>
            </a:r>
            <a:r>
              <a:rPr lang="en-US" sz="2000" b="0" i="0" u="none" strike="noStrike" dirty="0" err="1">
                <a:solidFill>
                  <a:srgbClr val="54595F"/>
                </a:solidFill>
                <a:effectLst/>
                <a:latin typeface="+mn-lt"/>
                <a:hlinkClick r:id="rId6"/>
              </a:rPr>
              <a:t>Neighbourhoods</a:t>
            </a:r>
            <a:r>
              <a:rPr lang="en-US" sz="2000" b="0" i="0" u="none" strike="noStrike" dirty="0">
                <a:solidFill>
                  <a:srgbClr val="54595F"/>
                </a:solidFill>
                <a:effectLst/>
                <a:latin typeface="+mn-lt"/>
                <a:hlinkClick r:id="rId6"/>
              </a:rPr>
              <a:t> That Care: A manifesto for change</a:t>
            </a:r>
            <a:r>
              <a:rPr lang="en-US" sz="2000" b="0" i="0" dirty="0">
                <a:solidFill>
                  <a:srgbClr val="54595F"/>
                </a:solidFill>
                <a:effectLst/>
                <a:latin typeface="+mn-lt"/>
              </a:rPr>
              <a:t>” (co-authored)</a:t>
            </a:r>
          </a:p>
          <a:p>
            <a:pPr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54595F"/>
                </a:solidFill>
                <a:effectLst/>
                <a:latin typeface="+mn-lt"/>
              </a:rPr>
              <a:t>2022: “</a:t>
            </a:r>
            <a:r>
              <a:rPr lang="en-US" sz="2000" b="0" i="0" u="none" strike="noStrike" dirty="0">
                <a:solidFill>
                  <a:srgbClr val="54595F"/>
                </a:solidFill>
                <a:effectLst/>
                <a:latin typeface="+mn-lt"/>
                <a:hlinkClick r:id="rId7"/>
              </a:rPr>
              <a:t>Implementation of a pan-European ecosystem and an</a:t>
            </a:r>
            <a:br>
              <a:rPr lang="en-US" sz="2000" b="0" i="0" dirty="0">
                <a:solidFill>
                  <a:srgbClr val="54595F"/>
                </a:solidFill>
                <a:effectLst/>
                <a:latin typeface="+mn-lt"/>
              </a:rPr>
            </a:br>
            <a:r>
              <a:rPr lang="en-US" sz="2000" b="0" i="0" u="none" strike="noStrike" dirty="0">
                <a:solidFill>
                  <a:srgbClr val="54595F"/>
                </a:solidFill>
                <a:effectLst/>
                <a:latin typeface="+mn-lt"/>
                <a:hlinkClick r:id="rId7"/>
              </a:rPr>
              <a:t>interoperable platform for Smart and Healthy Ageing in</a:t>
            </a:r>
            <a:br>
              <a:rPr lang="en-US" sz="2000" b="0" i="0" dirty="0">
                <a:solidFill>
                  <a:srgbClr val="54595F"/>
                </a:solidFill>
                <a:effectLst/>
                <a:latin typeface="+mn-lt"/>
              </a:rPr>
            </a:br>
            <a:r>
              <a:rPr lang="en-US" sz="2000" b="0" i="0" u="none" strike="noStrike" dirty="0">
                <a:solidFill>
                  <a:srgbClr val="54595F"/>
                </a:solidFill>
                <a:effectLst/>
                <a:latin typeface="+mn-lt"/>
                <a:hlinkClick r:id="rId7"/>
              </a:rPr>
              <a:t>Europe: An Innovation Action research protocol</a:t>
            </a:r>
            <a:r>
              <a:rPr lang="en-US" sz="2000" b="0" i="0" dirty="0">
                <a:solidFill>
                  <a:srgbClr val="54595F"/>
                </a:solidFill>
                <a:effectLst/>
                <a:latin typeface="+mn-lt"/>
              </a:rPr>
              <a:t>” (co-authored)</a:t>
            </a:r>
          </a:p>
          <a:p>
            <a:pPr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54595F"/>
                </a:solidFill>
                <a:effectLst/>
                <a:latin typeface="+mn-lt"/>
              </a:rPr>
              <a:t>2023:</a:t>
            </a:r>
            <a:r>
              <a:rPr lang="en-US" sz="2000" b="0" i="0" u="none" strike="noStrike" dirty="0">
                <a:solidFill>
                  <a:srgbClr val="54595F"/>
                </a:solidFill>
                <a:effectLst/>
                <a:latin typeface="+mn-lt"/>
                <a:hlinkClick r:id="rId8"/>
              </a:rPr>
              <a:t> “2nd Global Report on the situation of persons with deafblindness” </a:t>
            </a:r>
            <a:r>
              <a:rPr lang="en-US" sz="2000" b="0" i="0" dirty="0">
                <a:solidFill>
                  <a:srgbClr val="54595F"/>
                </a:solidFill>
                <a:effectLst/>
                <a:latin typeface="+mn-lt"/>
              </a:rPr>
              <a:t> (includes SHAPES as a case study)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4" descr="IDA logo">
            <a:extLst>
              <a:ext uri="{FF2B5EF4-FFF2-40B4-BE49-F238E27FC236}">
                <a16:creationId xmlns:a16="http://schemas.microsoft.com/office/drawing/2014/main" id="{6C59B2CE-07F4-F122-ABB5-C0D528B9C6C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927" y="280915"/>
            <a:ext cx="1974850" cy="652780"/>
          </a:xfrm>
          <a:prstGeom prst="rect">
            <a:avLst/>
          </a:prstGeom>
        </p:spPr>
      </p:pic>
      <p:pic>
        <p:nvPicPr>
          <p:cNvPr id="5" name="Google Shape;112;p1" descr="Diagrama&#10;&#10;Descripción generada automáticamente con confianza media">
            <a:extLst>
              <a:ext uri="{FF2B5EF4-FFF2-40B4-BE49-F238E27FC236}">
                <a16:creationId xmlns:a16="http://schemas.microsoft.com/office/drawing/2014/main" id="{6FC3FE96-2A58-E98F-270F-59C2890D27D7}"/>
              </a:ext>
            </a:extLst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727833" y="80233"/>
            <a:ext cx="1173351" cy="10901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1362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"/>
          <p:cNvSpPr/>
          <p:nvPr/>
        </p:nvSpPr>
        <p:spPr>
          <a:xfrm>
            <a:off x="1286107" y="1402848"/>
            <a:ext cx="770122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385623"/>
                </a:solidFill>
              </a:rPr>
              <a:t>Accessibility and inclusion</a:t>
            </a:r>
            <a:endParaRPr lang="en-US" sz="2400" b="1" dirty="0">
              <a:solidFill>
                <a:srgbClr val="38562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4"/>
          <p:cNvSpPr txBox="1"/>
          <p:nvPr/>
        </p:nvSpPr>
        <p:spPr>
          <a:xfrm>
            <a:off x="859328" y="2546746"/>
            <a:ext cx="11183320" cy="2446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indent="-285750"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</a:rPr>
              <a:t>Publication of internal reports</a:t>
            </a:r>
          </a:p>
          <a:p>
            <a:pPr marL="285750" indent="-285750"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</a:rPr>
              <a:t>Continuous assessment on SHAPES resources and all promotional materials</a:t>
            </a:r>
          </a:p>
          <a:p>
            <a:pPr marL="285750" indent="-285750"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</a:rPr>
              <a:t>Provided feedback to deliverables</a:t>
            </a:r>
          </a:p>
          <a:p>
            <a:pPr marL="285750" indent="-285750"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</a:rPr>
              <a:t>Introduced a section on accessibility on deliverable template</a:t>
            </a:r>
          </a:p>
          <a:p>
            <a:pPr marL="285750" indent="-285750"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</a:rPr>
              <a:t>Constant resource sharing and provision of check lists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4" descr="IDA logo">
            <a:extLst>
              <a:ext uri="{FF2B5EF4-FFF2-40B4-BE49-F238E27FC236}">
                <a16:creationId xmlns:a16="http://schemas.microsoft.com/office/drawing/2014/main" id="{6C59B2CE-07F4-F122-ABB5-C0D528B9C6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927" y="280915"/>
            <a:ext cx="1974850" cy="652780"/>
          </a:xfrm>
          <a:prstGeom prst="rect">
            <a:avLst/>
          </a:prstGeom>
        </p:spPr>
      </p:pic>
      <p:pic>
        <p:nvPicPr>
          <p:cNvPr id="5" name="Google Shape;112;p1" descr="Diagrama&#10;&#10;Descripción generada automáticamente con confianza media">
            <a:extLst>
              <a:ext uri="{FF2B5EF4-FFF2-40B4-BE49-F238E27FC236}">
                <a16:creationId xmlns:a16="http://schemas.microsoft.com/office/drawing/2014/main" id="{6FC3FE96-2A58-E98F-270F-59C2890D27D7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27833" y="80233"/>
            <a:ext cx="1173351" cy="10901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6988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"/>
          <p:cNvSpPr/>
          <p:nvPr/>
        </p:nvSpPr>
        <p:spPr>
          <a:xfrm>
            <a:off x="1286107" y="1402848"/>
            <a:ext cx="770122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385623"/>
                </a:solidFill>
              </a:rPr>
              <a:t>Accessibility and inclusion (2)</a:t>
            </a:r>
            <a:endParaRPr lang="en-US" sz="2400" b="1" dirty="0">
              <a:solidFill>
                <a:srgbClr val="38562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4"/>
          <p:cNvSpPr txBox="1"/>
          <p:nvPr/>
        </p:nvSpPr>
        <p:spPr>
          <a:xfrm>
            <a:off x="831896" y="2333625"/>
            <a:ext cx="11183320" cy="2862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indent="-285750"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</a:rPr>
              <a:t>WFDB provided recommendations for the inclusion of people with disabilities during Health Days in Brussels, June 2022 </a:t>
            </a:r>
          </a:p>
          <a:p>
            <a:pPr marL="285750" indent="-285750"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</a:rPr>
              <a:t>WFDB gave a presentation on accessibility during SHAPES General Assembly in Thessaloniki (Greece) in September 2022</a:t>
            </a:r>
          </a:p>
          <a:p>
            <a:pPr marL="285750" indent="-285750"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</a:rPr>
              <a:t>WFDB gave a presentation on “What does inclusiveness mean concretely?” during EHTEL webinar </a:t>
            </a:r>
            <a:r>
              <a:rPr lang="en-US" sz="1800" dirty="0" err="1">
                <a:solidFill>
                  <a:schemeClr val="dk1"/>
                </a:solidFill>
              </a:rPr>
              <a:t>organised</a:t>
            </a:r>
            <a:r>
              <a:rPr lang="en-US" sz="1800" dirty="0">
                <a:solidFill>
                  <a:schemeClr val="dk1"/>
                </a:solidFill>
              </a:rPr>
              <a:t> in February 2023</a:t>
            </a:r>
            <a:endParaRPr sz="1800" dirty="0">
              <a:solidFill>
                <a:schemeClr val="dk1"/>
              </a:solidFill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4" descr="IDA logo">
            <a:extLst>
              <a:ext uri="{FF2B5EF4-FFF2-40B4-BE49-F238E27FC236}">
                <a16:creationId xmlns:a16="http://schemas.microsoft.com/office/drawing/2014/main" id="{6C59B2CE-07F4-F122-ABB5-C0D528B9C6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927" y="280915"/>
            <a:ext cx="1974850" cy="652780"/>
          </a:xfrm>
          <a:prstGeom prst="rect">
            <a:avLst/>
          </a:prstGeom>
        </p:spPr>
      </p:pic>
      <p:pic>
        <p:nvPicPr>
          <p:cNvPr id="5" name="Google Shape;112;p1" descr="Diagrama&#10;&#10;Descripción generada automáticamente con confianza media">
            <a:extLst>
              <a:ext uri="{FF2B5EF4-FFF2-40B4-BE49-F238E27FC236}">
                <a16:creationId xmlns:a16="http://schemas.microsoft.com/office/drawing/2014/main" id="{6FC3FE96-2A58-E98F-270F-59C2890D27D7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27833" y="80233"/>
            <a:ext cx="1173351" cy="10901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3786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"/>
          <p:cNvSpPr/>
          <p:nvPr/>
        </p:nvSpPr>
        <p:spPr>
          <a:xfrm>
            <a:off x="1364257" y="1529821"/>
            <a:ext cx="770122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dirty="0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Why</a:t>
            </a:r>
            <a:r>
              <a:rPr lang="es-ES" sz="2400" b="1" dirty="0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1" dirty="0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is</a:t>
            </a:r>
            <a:r>
              <a:rPr lang="es-ES" sz="2400" b="1" dirty="0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 SHAPES </a:t>
            </a:r>
            <a:r>
              <a:rPr lang="es-ES" sz="2400" b="1" dirty="0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an</a:t>
            </a:r>
            <a:r>
              <a:rPr lang="es-ES" sz="2400" b="1" dirty="0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1" dirty="0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  <a:r>
              <a:rPr lang="es-ES" sz="2400" b="1" dirty="0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 of a </a:t>
            </a:r>
            <a:r>
              <a:rPr lang="es-ES" sz="2400" b="1" dirty="0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good</a:t>
            </a:r>
            <a:r>
              <a:rPr lang="es-ES" sz="2400" b="1" dirty="0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1" dirty="0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practice</a:t>
            </a:r>
            <a:r>
              <a:rPr lang="es-ES" sz="2400" b="1" dirty="0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rgbClr val="38562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5"/>
          <p:cNvSpPr txBox="1"/>
          <p:nvPr/>
        </p:nvSpPr>
        <p:spPr>
          <a:xfrm>
            <a:off x="1364257" y="2360818"/>
            <a:ext cx="9775500" cy="3970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indent="-342900">
              <a:lnSpc>
                <a:spcPct val="200000"/>
              </a:lnSpc>
              <a:buSzPts val="1800"/>
              <a:buFont typeface="Arial"/>
              <a:buChar char="●"/>
            </a:pPr>
            <a:r>
              <a:rPr lang="es-ES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r>
              <a:rPr lang="es-ES" sz="1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disability</a:t>
            </a:r>
            <a:r>
              <a:rPr lang="es-ES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organisations</a:t>
            </a:r>
            <a:r>
              <a:rPr lang="es-ES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are </a:t>
            </a:r>
            <a:r>
              <a:rPr lang="es-ES" sz="1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consortium</a:t>
            </a:r>
            <a:r>
              <a:rPr lang="es-ES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partners</a:t>
            </a:r>
            <a:endParaRPr lang="es-ES" sz="1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s-ES" sz="1800" dirty="0"/>
              <a:t>WFDB </a:t>
            </a:r>
            <a:r>
              <a:rPr lang="es-ES" sz="1800" dirty="0" err="1"/>
              <a:t>was</a:t>
            </a:r>
            <a:r>
              <a:rPr lang="es-ES" sz="1800" dirty="0"/>
              <a:t> </a:t>
            </a:r>
            <a:r>
              <a:rPr lang="es-ES" sz="1800" dirty="0" err="1"/>
              <a:t>involved</a:t>
            </a:r>
            <a:r>
              <a:rPr lang="es-ES" sz="1800" dirty="0"/>
              <a:t> </a:t>
            </a:r>
            <a:r>
              <a:rPr lang="es-ES" sz="1800" dirty="0" err="1"/>
              <a:t>from</a:t>
            </a:r>
            <a:r>
              <a:rPr lang="es-ES" sz="1800" dirty="0"/>
              <a:t> </a:t>
            </a:r>
            <a:r>
              <a:rPr lang="es-ES" sz="1800" dirty="0" err="1"/>
              <a:t>early</a:t>
            </a:r>
            <a:r>
              <a:rPr lang="es-ES" sz="1800" dirty="0"/>
              <a:t> </a:t>
            </a:r>
            <a:r>
              <a:rPr lang="es-ES" sz="1800" dirty="0" err="1"/>
              <a:t>planning</a:t>
            </a:r>
            <a:r>
              <a:rPr lang="es-ES" sz="1800" dirty="0"/>
              <a:t> </a:t>
            </a:r>
            <a:r>
              <a:rPr lang="es-ES" sz="1800" dirty="0" err="1"/>
              <a:t>stages</a:t>
            </a:r>
            <a:endParaRPr lang="es-ES" sz="1800" dirty="0"/>
          </a:p>
          <a:p>
            <a:pPr marL="457200" indent="-342900">
              <a:lnSpc>
                <a:spcPct val="200000"/>
              </a:lnSpc>
              <a:buSzPts val="1800"/>
              <a:buFont typeface="Arial"/>
              <a:buChar char="●"/>
            </a:pPr>
            <a:r>
              <a:rPr lang="en-US" sz="1800" dirty="0"/>
              <a:t>Reasonable </a:t>
            </a:r>
            <a:r>
              <a:rPr lang="en-US" sz="1800" dirty="0" err="1"/>
              <a:t>acommodations</a:t>
            </a:r>
            <a:r>
              <a:rPr lang="en-US" sz="1800" dirty="0"/>
              <a:t> are reflected in the budget (i.e.: sign language interpreters)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s-ES" sz="1800" dirty="0" err="1"/>
              <a:t>Accessibility</a:t>
            </a:r>
            <a:r>
              <a:rPr lang="es-ES" sz="1800" dirty="0"/>
              <a:t> meetings are </a:t>
            </a:r>
            <a:r>
              <a:rPr lang="es-ES" sz="1800" dirty="0" err="1"/>
              <a:t>often</a:t>
            </a:r>
            <a:r>
              <a:rPr lang="es-ES" sz="1800" dirty="0"/>
              <a:t> </a:t>
            </a:r>
            <a:r>
              <a:rPr lang="es-ES" sz="1800" dirty="0" err="1"/>
              <a:t>held</a:t>
            </a:r>
            <a:endParaRPr lang="es-ES" sz="1800" dirty="0"/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-US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Inclusion and accessibility has been adopted as a cross-cutting requirement </a:t>
            </a:r>
            <a:endParaRPr lang="es-ES" sz="1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endParaRPr sz="1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"/>
          <p:cNvSpPr/>
          <p:nvPr/>
        </p:nvSpPr>
        <p:spPr>
          <a:xfrm>
            <a:off x="1364257" y="1529821"/>
            <a:ext cx="770122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dirty="0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Why</a:t>
            </a:r>
            <a:r>
              <a:rPr lang="es-ES" sz="2400" b="1" dirty="0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1" dirty="0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is</a:t>
            </a:r>
            <a:r>
              <a:rPr lang="es-ES" sz="2400" b="1" dirty="0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 SHAPES </a:t>
            </a:r>
            <a:r>
              <a:rPr lang="es-ES" sz="2400" b="1" dirty="0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an</a:t>
            </a:r>
            <a:r>
              <a:rPr lang="es-ES" sz="2400" b="1" dirty="0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1" dirty="0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  <a:r>
              <a:rPr lang="es-ES" sz="2400" b="1" dirty="0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 of a </a:t>
            </a:r>
            <a:r>
              <a:rPr lang="es-ES" sz="2400" b="1" dirty="0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good</a:t>
            </a:r>
            <a:r>
              <a:rPr lang="es-ES" sz="2400" b="1" dirty="0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1" dirty="0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practice</a:t>
            </a:r>
            <a:r>
              <a:rPr lang="es-ES" sz="2400" b="1" dirty="0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? (2)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rgbClr val="38562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5"/>
          <p:cNvSpPr txBox="1"/>
          <p:nvPr/>
        </p:nvSpPr>
        <p:spPr>
          <a:xfrm>
            <a:off x="1052243" y="2333725"/>
            <a:ext cx="9775500" cy="3970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-US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WFDB has maintained ownership of the project and decision-making power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-US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disability community is connected with hundreds of key stakeholders around the EU</a:t>
            </a:r>
            <a:endParaRPr lang="en-US" sz="1800" dirty="0"/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-US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Direct involvement and participation of end users with different types of disabilities  </a:t>
            </a:r>
            <a:endParaRPr lang="en-US" sz="1800" dirty="0"/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-US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Increased awareness on disability, inclusion, accessibility internally and externally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-US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Collects data and information on older persons with disabilities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endParaRPr sz="1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5379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644</Words>
  <Application>Microsoft Office PowerPoint</Application>
  <PresentationFormat>Panorámica</PresentationFormat>
  <Paragraphs>66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Niamh Redmond</dc:creator>
  <cp:lastModifiedBy>Lucia D'Arino</cp:lastModifiedBy>
  <cp:revision>64</cp:revision>
  <dcterms:created xsi:type="dcterms:W3CDTF">2020-11-03T16:30:30Z</dcterms:created>
  <dcterms:modified xsi:type="dcterms:W3CDTF">2023-06-02T19:25:19Z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0x010100E04A4781708D144D934C67C1262C90AE</vt:lpwstr>
  </property>
</Properties>
</file>